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tags/tag24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43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00" r:id="rId2"/>
    <p:sldMasterId id="2147483714" r:id="rId3"/>
    <p:sldMasterId id="2147483728" r:id="rId4"/>
    <p:sldMasterId id="2147483753" r:id="rId5"/>
    <p:sldMasterId id="2147483778" r:id="rId6"/>
    <p:sldMasterId id="2147483803" r:id="rId7"/>
  </p:sldMasterIdLst>
  <p:notesMasterIdLst>
    <p:notesMasterId r:id="rId31"/>
  </p:notesMasterIdLst>
  <p:handoutMasterIdLst>
    <p:handoutMasterId r:id="rId32"/>
  </p:handoutMasterIdLst>
  <p:sldIdLst>
    <p:sldId id="261" r:id="rId8"/>
    <p:sldId id="763" r:id="rId9"/>
    <p:sldId id="764" r:id="rId10"/>
    <p:sldId id="765" r:id="rId11"/>
    <p:sldId id="766" r:id="rId12"/>
    <p:sldId id="767" r:id="rId13"/>
    <p:sldId id="734" r:id="rId14"/>
    <p:sldId id="745" r:id="rId15"/>
    <p:sldId id="744" r:id="rId16"/>
    <p:sldId id="736" r:id="rId17"/>
    <p:sldId id="748" r:id="rId18"/>
    <p:sldId id="760" r:id="rId19"/>
    <p:sldId id="749" r:id="rId20"/>
    <p:sldId id="753" r:id="rId21"/>
    <p:sldId id="754" r:id="rId22"/>
    <p:sldId id="761" r:id="rId23"/>
    <p:sldId id="756" r:id="rId24"/>
    <p:sldId id="755" r:id="rId25"/>
    <p:sldId id="762" r:id="rId26"/>
    <p:sldId id="758" r:id="rId27"/>
    <p:sldId id="759" r:id="rId28"/>
    <p:sldId id="684" r:id="rId29"/>
    <p:sldId id="743" r:id="rId30"/>
  </p:sldIdLst>
  <p:sldSz cx="9144000" cy="6858000" type="screen4x3"/>
  <p:notesSz cx="7023100" cy="93091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5602">
          <p15:clr>
            <a:srgbClr val="A4A3A4"/>
          </p15:clr>
        </p15:guide>
        <p15:guide id="4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A12D"/>
    <a:srgbClr val="40608E"/>
    <a:srgbClr val="0066FF"/>
    <a:srgbClr val="1095BE"/>
    <a:srgbClr val="FFC600"/>
    <a:srgbClr val="4F81BD"/>
    <a:srgbClr val="FFFF00"/>
    <a:srgbClr val="5A7BD8"/>
    <a:srgbClr val="FF0000"/>
    <a:srgbClr val="418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1515" autoAdjust="0"/>
  </p:normalViewPr>
  <p:slideViewPr>
    <p:cSldViewPr>
      <p:cViewPr varScale="1">
        <p:scale>
          <a:sx n="78" d="100"/>
          <a:sy n="78" d="100"/>
        </p:scale>
        <p:origin x="1411" y="62"/>
      </p:cViewPr>
      <p:guideLst>
        <p:guide orient="horz" pos="3838"/>
        <p:guide orient="horz" pos="890"/>
        <p:guide pos="5602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2227" y="62"/>
      </p:cViewPr>
      <p:guideLst>
        <p:guide orient="horz" pos="2933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156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Sheet1!$A$45:$A$60</c:f>
              <c:strCache>
                <c:ptCount val="16"/>
                <c:pt idx="0">
                  <c:v>Diamond</c:v>
                </c:pt>
                <c:pt idx="1">
                  <c:v>Quarts</c:v>
                </c:pt>
                <c:pt idx="2">
                  <c:v>Hyola 50 </c:v>
                </c:pt>
                <c:pt idx="3">
                  <c:v>Tango</c:v>
                </c:pt>
                <c:pt idx="5">
                  <c:v>43Y92</c:v>
                </c:pt>
                <c:pt idx="6">
                  <c:v>44Y90</c:v>
                </c:pt>
                <c:pt idx="7">
                  <c:v>45Y91</c:v>
                </c:pt>
                <c:pt idx="8">
                  <c:v>45Y93</c:v>
                </c:pt>
                <c:pt idx="10">
                  <c:v>Alpha TT</c:v>
                </c:pt>
                <c:pt idx="11">
                  <c:v>Hyola 559 TT </c:v>
                </c:pt>
                <c:pt idx="12">
                  <c:v>Hyola 580CT</c:v>
                </c:pt>
                <c:pt idx="13">
                  <c:v>Hyola 350</c:v>
                </c:pt>
                <c:pt idx="14">
                  <c:v>Hyola 650</c:v>
                </c:pt>
                <c:pt idx="15">
                  <c:v>Hyola 555 TT</c:v>
                </c:pt>
              </c:strCache>
            </c:strRef>
          </c:cat>
          <c:val>
            <c:numRef>
              <c:f>Sheet1!$B$45:$B$60</c:f>
              <c:numCache>
                <c:formatCode>0</c:formatCode>
                <c:ptCount val="16"/>
                <c:pt idx="0">
                  <c:v>3367</c:v>
                </c:pt>
                <c:pt idx="1">
                  <c:v>3318.3333333333335</c:v>
                </c:pt>
                <c:pt idx="2">
                  <c:v>2866.3333333333335</c:v>
                </c:pt>
                <c:pt idx="3">
                  <c:v>2540.3333333333335</c:v>
                </c:pt>
                <c:pt idx="5">
                  <c:v>3384.6666666666665</c:v>
                </c:pt>
                <c:pt idx="6">
                  <c:v>3434.3333333333335</c:v>
                </c:pt>
                <c:pt idx="7">
                  <c:v>3295</c:v>
                </c:pt>
                <c:pt idx="8">
                  <c:v>3126.6666666666665</c:v>
                </c:pt>
                <c:pt idx="10">
                  <c:v>2863.3333333333335</c:v>
                </c:pt>
                <c:pt idx="11">
                  <c:v>2775.6666666666665</c:v>
                </c:pt>
                <c:pt idx="12">
                  <c:v>2607.6666666666665</c:v>
                </c:pt>
                <c:pt idx="13">
                  <c:v>2590</c:v>
                </c:pt>
                <c:pt idx="14">
                  <c:v>2563.3333333333335</c:v>
                </c:pt>
                <c:pt idx="15">
                  <c:v>2471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6105616"/>
        <c:axId val="1496103440"/>
      </c:barChart>
      <c:catAx>
        <c:axId val="149610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6103440"/>
        <c:crosses val="autoZero"/>
        <c:auto val="1"/>
        <c:lblAlgn val="ctr"/>
        <c:lblOffset val="100"/>
        <c:noMultiLvlLbl val="0"/>
      </c:catAx>
      <c:valAx>
        <c:axId val="149610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610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Sheet1!$O$5</c:f>
              <c:strCache>
                <c:ptCount val="1"/>
                <c:pt idx="0">
                  <c:v>Maks langtermyn</c:v>
                </c:pt>
              </c:strCache>
            </c:strRef>
          </c:tx>
          <c:spPr>
            <a:ln w="38100" cap="rnd">
              <a:solidFill>
                <a:srgbClr val="4188F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rgbClr val="4188F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5.8972222222222273E-2"/>
                  <c:y val="3.2300797686035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4527777777777726E-2"/>
                  <c:y val="2.9927241960597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194444444444547E-2"/>
                  <c:y val="2.7631989862437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7861111111111111E-2"/>
                  <c:y val="-4.1520406458321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0361111111111108E-2"/>
                  <c:y val="-3.4517194722923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Sheet1!$I$6:$I$13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Sheet1!$O$6:$O$13</c:f>
              <c:numCache>
                <c:formatCode>0.0</c:formatCode>
                <c:ptCount val="8"/>
                <c:pt idx="0">
                  <c:v>29.28</c:v>
                </c:pt>
                <c:pt idx="1">
                  <c:v>25.85</c:v>
                </c:pt>
                <c:pt idx="2">
                  <c:v>21.39</c:v>
                </c:pt>
                <c:pt idx="3">
                  <c:v>17.7</c:v>
                </c:pt>
                <c:pt idx="4">
                  <c:v>17.22</c:v>
                </c:pt>
                <c:pt idx="5">
                  <c:v>17.61</c:v>
                </c:pt>
                <c:pt idx="6">
                  <c:v>20.25</c:v>
                </c:pt>
                <c:pt idx="7">
                  <c:v>24.81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074-4039-9AC2-A256BEBF62CC}"/>
            </c:ext>
          </c:extLst>
        </c:ser>
        <c:ser>
          <c:idx val="3"/>
          <c:order val="1"/>
          <c:tx>
            <c:strRef>
              <c:f>Sheet1!$Q$5</c:f>
              <c:strCache>
                <c:ptCount val="1"/>
                <c:pt idx="0">
                  <c:v>Min langtermyn</c:v>
                </c:pt>
              </c:strCache>
            </c:strRef>
          </c:tx>
          <c:spPr>
            <a:ln w="38100" cap="rnd">
              <a:solidFill>
                <a:srgbClr val="FFC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rgbClr val="FFC600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3.1208442694663167E-2"/>
                  <c:y val="-4.16380457105694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486220472440942E-2"/>
                  <c:y val="-3.2143638997485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2827209098862744E-2"/>
                  <c:y val="-2.75924704261353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074-4039-9AC2-A256BEBF62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Sheet1!$I$6:$I$13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Sheet1!$Q$6:$Q$13</c:f>
              <c:numCache>
                <c:formatCode>0.0</c:formatCode>
                <c:ptCount val="8"/>
                <c:pt idx="0">
                  <c:v>15.67</c:v>
                </c:pt>
                <c:pt idx="1">
                  <c:v>13.54</c:v>
                </c:pt>
                <c:pt idx="2">
                  <c:v>11.33</c:v>
                </c:pt>
                <c:pt idx="3">
                  <c:v>9.08</c:v>
                </c:pt>
                <c:pt idx="4">
                  <c:v>7.92</c:v>
                </c:pt>
                <c:pt idx="5">
                  <c:v>7.75</c:v>
                </c:pt>
                <c:pt idx="6">
                  <c:v>8.4600000000000009</c:v>
                </c:pt>
                <c:pt idx="7">
                  <c:v>11.08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9074-4039-9AC2-A256BEBF62CC}"/>
            </c:ext>
          </c:extLst>
        </c:ser>
        <c:ser>
          <c:idx val="0"/>
          <c:order val="2"/>
          <c:tx>
            <c:strRef>
              <c:f>Sheet1!$N$5</c:f>
              <c:strCache>
                <c:ptCount val="1"/>
                <c:pt idx="0">
                  <c:v>2020 Maks temp.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840551181102871E-3"/>
                  <c:y val="-9.33761564719698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31747594050754E-2"/>
                  <c:y val="-3.46635085429073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5817475940507434E-2"/>
                  <c:y val="-3.2329104631108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681485126859144E-2"/>
                  <c:y val="1.8322589254646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139430403183364E-2"/>
                      <c:h val="0.10497703412073491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5.5681537132266846E-2"/>
                  <c:y val="4.6296296296296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8072944006998923E-2"/>
                  <c:y val="5.1356886059583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Sheet1!$I$6:$I$13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Sheet1!$N$6:$N$13</c:f>
              <c:numCache>
                <c:formatCode>0.0</c:formatCode>
                <c:ptCount val="8"/>
                <c:pt idx="0">
                  <c:v>29.69</c:v>
                </c:pt>
                <c:pt idx="1">
                  <c:v>25.76</c:v>
                </c:pt>
                <c:pt idx="2">
                  <c:v>23.79</c:v>
                </c:pt>
                <c:pt idx="3">
                  <c:v>18.989999999999998</c:v>
                </c:pt>
                <c:pt idx="4">
                  <c:v>19.100000000000001</c:v>
                </c:pt>
                <c:pt idx="5">
                  <c:v>16.489999999999998</c:v>
                </c:pt>
                <c:pt idx="6">
                  <c:v>19.649999999999999</c:v>
                </c:pt>
                <c:pt idx="7">
                  <c:v>24.86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9074-4039-9AC2-A256BEBF62CC}"/>
            </c:ext>
          </c:extLst>
        </c:ser>
        <c:ser>
          <c:idx val="2"/>
          <c:order val="3"/>
          <c:tx>
            <c:strRef>
              <c:f>Sheet1!$P$5</c:f>
              <c:strCache>
                <c:ptCount val="1"/>
                <c:pt idx="0">
                  <c:v>2020 Min temp.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4756452318460193E-2"/>
                  <c:y val="9.220160206280428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142311898512686E-2"/>
                  <c:y val="2.2952337170272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4750437445319538E-2"/>
                  <c:y val="3.4506717477020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Sheet1!$I$6:$I$13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Sheet1!$P$6:$P$13</c:f>
              <c:numCache>
                <c:formatCode>0.0</c:formatCode>
                <c:ptCount val="8"/>
                <c:pt idx="0">
                  <c:v>15.32</c:v>
                </c:pt>
                <c:pt idx="1">
                  <c:v>13.56</c:v>
                </c:pt>
                <c:pt idx="2">
                  <c:v>11.81</c:v>
                </c:pt>
                <c:pt idx="3">
                  <c:v>9.76</c:v>
                </c:pt>
                <c:pt idx="4">
                  <c:v>8.44</c:v>
                </c:pt>
                <c:pt idx="5">
                  <c:v>6.4</c:v>
                </c:pt>
                <c:pt idx="6">
                  <c:v>7.73</c:v>
                </c:pt>
                <c:pt idx="7">
                  <c:v>10.06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9074-4039-9AC2-A256BEBF62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96112144"/>
        <c:axId val="1496112688"/>
      </c:lineChart>
      <c:catAx>
        <c:axId val="149611214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6112688"/>
        <c:crosses val="autoZero"/>
        <c:auto val="1"/>
        <c:lblAlgn val="ctr"/>
        <c:lblOffset val="100"/>
        <c:noMultiLvlLbl val="0"/>
      </c:catAx>
      <c:valAx>
        <c:axId val="1496112688"/>
        <c:scaling>
          <c:orientation val="minMax"/>
          <c:max val="30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Temperatuur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611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Grafiek!$F$4</c:f>
              <c:strCache>
                <c:ptCount val="1"/>
                <c:pt idx="0">
                  <c:v>2019 Maks temp.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837145875289471E-2"/>
                  <c:y val="4.494131089070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Grafiek!$A$5:$A$12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Grafiek!$F$5:$F$12</c:f>
              <c:numCache>
                <c:formatCode>0.0</c:formatCode>
                <c:ptCount val="8"/>
                <c:pt idx="0">
                  <c:v>27.35</c:v>
                </c:pt>
                <c:pt idx="1">
                  <c:v>24.94</c:v>
                </c:pt>
                <c:pt idx="2">
                  <c:v>22.56</c:v>
                </c:pt>
                <c:pt idx="3" formatCode="General">
                  <c:v>19.11</c:v>
                </c:pt>
                <c:pt idx="4">
                  <c:v>16.399999999999999</c:v>
                </c:pt>
                <c:pt idx="5">
                  <c:v>18.37</c:v>
                </c:pt>
                <c:pt idx="6">
                  <c:v>24.53</c:v>
                </c:pt>
                <c:pt idx="7">
                  <c:v>25.31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Grafiek!$G$4</c:f>
              <c:strCache>
                <c:ptCount val="1"/>
                <c:pt idx="0">
                  <c:v>Maks langtermyn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7222222222222276E-2"/>
                  <c:y val="4.1666666666666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Grafiek!$A$5:$A$12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Grafiek!$G$5:$G$12</c:f>
              <c:numCache>
                <c:formatCode>0.0</c:formatCode>
                <c:ptCount val="8"/>
                <c:pt idx="0">
                  <c:v>29.28</c:v>
                </c:pt>
                <c:pt idx="1">
                  <c:v>25.85</c:v>
                </c:pt>
                <c:pt idx="2">
                  <c:v>21.39</c:v>
                </c:pt>
                <c:pt idx="3">
                  <c:v>17.7</c:v>
                </c:pt>
                <c:pt idx="4">
                  <c:v>17.22</c:v>
                </c:pt>
                <c:pt idx="5">
                  <c:v>17.61</c:v>
                </c:pt>
                <c:pt idx="6">
                  <c:v>20.25</c:v>
                </c:pt>
                <c:pt idx="7">
                  <c:v>24.81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Grafiek!$H$4</c:f>
              <c:strCache>
                <c:ptCount val="1"/>
                <c:pt idx="0">
                  <c:v>2019 Min temp.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Grafiek!$A$5:$A$12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Grafiek!$H$5:$H$12</c:f>
              <c:numCache>
                <c:formatCode>0.0</c:formatCode>
                <c:ptCount val="8"/>
                <c:pt idx="0">
                  <c:v>15.14</c:v>
                </c:pt>
                <c:pt idx="1">
                  <c:v>12.93</c:v>
                </c:pt>
                <c:pt idx="2">
                  <c:v>11.68</c:v>
                </c:pt>
                <c:pt idx="3">
                  <c:v>9.2799999999999994</c:v>
                </c:pt>
                <c:pt idx="4">
                  <c:v>8.43</c:v>
                </c:pt>
                <c:pt idx="5">
                  <c:v>7.5</c:v>
                </c:pt>
                <c:pt idx="6">
                  <c:v>10.98</c:v>
                </c:pt>
                <c:pt idx="7">
                  <c:v>10.57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Grafiek!$I$4</c:f>
              <c:strCache>
                <c:ptCount val="1"/>
                <c:pt idx="0">
                  <c:v>Min langtermyn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Grafiek!$A$5:$A$12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Grafiek!$I$5:$I$12</c:f>
              <c:numCache>
                <c:formatCode>0.0</c:formatCode>
                <c:ptCount val="8"/>
                <c:pt idx="0">
                  <c:v>15.67</c:v>
                </c:pt>
                <c:pt idx="1">
                  <c:v>13.54</c:v>
                </c:pt>
                <c:pt idx="2">
                  <c:v>11.33</c:v>
                </c:pt>
                <c:pt idx="3">
                  <c:v>9.08</c:v>
                </c:pt>
                <c:pt idx="4">
                  <c:v>7.92</c:v>
                </c:pt>
                <c:pt idx="5">
                  <c:v>7.75</c:v>
                </c:pt>
                <c:pt idx="6">
                  <c:v>8.4600000000000009</c:v>
                </c:pt>
                <c:pt idx="7">
                  <c:v>11.08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6113776"/>
        <c:axId val="1496115408"/>
      </c:lineChart>
      <c:catAx>
        <c:axId val="1496113776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6115408"/>
        <c:crosses val="autoZero"/>
        <c:auto val="1"/>
        <c:lblAlgn val="ctr"/>
        <c:lblOffset val="100"/>
        <c:noMultiLvlLbl val="0"/>
      </c:catAx>
      <c:valAx>
        <c:axId val="1496115408"/>
        <c:scaling>
          <c:orientation val="minMax"/>
          <c:max val="30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°C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611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Langgewens!$F$2</c:f>
              <c:strCache>
                <c:ptCount val="1"/>
                <c:pt idx="0">
                  <c:v>2018 Maks temp.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1944444444444442E-2"/>
                  <c:y val="4.4353666171479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4.6688069654188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Langgewens!$A$5:$A$12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Langgewens!$F$5:$F$12</c:f>
              <c:numCache>
                <c:formatCode>General</c:formatCode>
                <c:ptCount val="8"/>
                <c:pt idx="0">
                  <c:v>27.45</c:v>
                </c:pt>
                <c:pt idx="1">
                  <c:v>24.98</c:v>
                </c:pt>
                <c:pt idx="2">
                  <c:v>21.52</c:v>
                </c:pt>
                <c:pt idx="3">
                  <c:v>17.5</c:v>
                </c:pt>
                <c:pt idx="4">
                  <c:v>19.14</c:v>
                </c:pt>
                <c:pt idx="5">
                  <c:v>16.36</c:v>
                </c:pt>
                <c:pt idx="6">
                  <c:v>18.53</c:v>
                </c:pt>
                <c:pt idx="7">
                  <c:v>28.04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Langgewens!$G$2</c:f>
              <c:strCache>
                <c:ptCount val="1"/>
                <c:pt idx="0">
                  <c:v>Maks langtermyn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Langgewens!$A$5:$A$12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Langgewens!$G$5:$G$12</c:f>
              <c:numCache>
                <c:formatCode>General</c:formatCode>
                <c:ptCount val="8"/>
                <c:pt idx="0">
                  <c:v>29.5</c:v>
                </c:pt>
                <c:pt idx="1">
                  <c:v>25.9</c:v>
                </c:pt>
                <c:pt idx="2">
                  <c:v>21</c:v>
                </c:pt>
                <c:pt idx="3">
                  <c:v>17.600000000000001</c:v>
                </c:pt>
                <c:pt idx="4">
                  <c:v>17.100000000000001</c:v>
                </c:pt>
                <c:pt idx="5">
                  <c:v>17.7</c:v>
                </c:pt>
                <c:pt idx="6" formatCode="0.0">
                  <c:v>19.8</c:v>
                </c:pt>
                <c:pt idx="7">
                  <c:v>24.5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Langgewens!$H$2</c:f>
              <c:strCache>
                <c:ptCount val="1"/>
                <c:pt idx="0">
                  <c:v>2018 Min temp.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666666666666666E-3"/>
                  <c:y val="3.5016052240641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5555555555555558E-3"/>
                  <c:y val="7.0032104481281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Langgewens!$A$5:$A$12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Langgewens!$H$5:$H$12</c:f>
              <c:numCache>
                <c:formatCode>General</c:formatCode>
                <c:ptCount val="8"/>
                <c:pt idx="0">
                  <c:v>15.04</c:v>
                </c:pt>
                <c:pt idx="1">
                  <c:v>12.99</c:v>
                </c:pt>
                <c:pt idx="2">
                  <c:v>12.15</c:v>
                </c:pt>
                <c:pt idx="3">
                  <c:v>9.51</c:v>
                </c:pt>
                <c:pt idx="4">
                  <c:v>9.31</c:v>
                </c:pt>
                <c:pt idx="5">
                  <c:v>6.37</c:v>
                </c:pt>
                <c:pt idx="6">
                  <c:v>7.43</c:v>
                </c:pt>
                <c:pt idx="7">
                  <c:v>13.54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Langgewens!$I$2</c:f>
              <c:strCache>
                <c:ptCount val="1"/>
                <c:pt idx="0">
                  <c:v>Min langtermyn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Langgewens!$A$5:$A$12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Langgewens!$I$5:$I$12</c:f>
              <c:numCache>
                <c:formatCode>General</c:formatCode>
                <c:ptCount val="8"/>
                <c:pt idx="0">
                  <c:v>15.8</c:v>
                </c:pt>
                <c:pt idx="1">
                  <c:v>13.5</c:v>
                </c:pt>
                <c:pt idx="2">
                  <c:v>11.2</c:v>
                </c:pt>
                <c:pt idx="3">
                  <c:v>9.1</c:v>
                </c:pt>
                <c:pt idx="4">
                  <c:v>7.8</c:v>
                </c:pt>
                <c:pt idx="5">
                  <c:v>7.9</c:v>
                </c:pt>
                <c:pt idx="6" formatCode="0.0">
                  <c:v>8.3000000000000007</c:v>
                </c:pt>
                <c:pt idx="7" formatCode="0.0">
                  <c:v>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6111056"/>
        <c:axId val="1496114864"/>
      </c:lineChart>
      <c:catAx>
        <c:axId val="1496111056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6114864"/>
        <c:crosses val="autoZero"/>
        <c:auto val="1"/>
        <c:lblAlgn val="ctr"/>
        <c:lblOffset val="100"/>
        <c:noMultiLvlLbl val="0"/>
      </c:catAx>
      <c:valAx>
        <c:axId val="149611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Temperatuur °C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611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2020 Maks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Sheet2!$A$3:$A$10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Sheet2!$B$3:$B$10</c:f>
              <c:numCache>
                <c:formatCode>0.0</c:formatCode>
                <c:ptCount val="8"/>
                <c:pt idx="0">
                  <c:v>29.69</c:v>
                </c:pt>
                <c:pt idx="1">
                  <c:v>25.76</c:v>
                </c:pt>
                <c:pt idx="2">
                  <c:v>23.79</c:v>
                </c:pt>
                <c:pt idx="3">
                  <c:v>18.989999999999998</c:v>
                </c:pt>
                <c:pt idx="4">
                  <c:v>19.100000000000001</c:v>
                </c:pt>
                <c:pt idx="5">
                  <c:v>16.489999999999998</c:v>
                </c:pt>
                <c:pt idx="6">
                  <c:v>19.649999999999999</c:v>
                </c:pt>
                <c:pt idx="7">
                  <c:v>24.86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Sheet2!$C$2</c:f>
              <c:strCache>
                <c:ptCount val="1"/>
                <c:pt idx="0">
                  <c:v>2020 Min 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Sheet2!$A$3:$A$10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Sheet2!$C$3:$C$10</c:f>
              <c:numCache>
                <c:formatCode>0.0</c:formatCode>
                <c:ptCount val="8"/>
                <c:pt idx="0">
                  <c:v>15.32</c:v>
                </c:pt>
                <c:pt idx="1">
                  <c:v>13.56</c:v>
                </c:pt>
                <c:pt idx="2">
                  <c:v>11.81</c:v>
                </c:pt>
                <c:pt idx="3">
                  <c:v>9.76</c:v>
                </c:pt>
                <c:pt idx="4">
                  <c:v>8.44</c:v>
                </c:pt>
                <c:pt idx="5">
                  <c:v>6.4</c:v>
                </c:pt>
                <c:pt idx="6">
                  <c:v>7.73</c:v>
                </c:pt>
                <c:pt idx="7">
                  <c:v>10.06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Sheet2!$D$2</c:f>
              <c:strCache>
                <c:ptCount val="1"/>
                <c:pt idx="0">
                  <c:v>2019 Maks 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Sheet2!$A$3:$A$10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Sheet2!$D$3:$D$10</c:f>
              <c:numCache>
                <c:formatCode>0.0</c:formatCode>
                <c:ptCount val="8"/>
                <c:pt idx="0">
                  <c:v>27.35</c:v>
                </c:pt>
                <c:pt idx="1">
                  <c:v>24.94</c:v>
                </c:pt>
                <c:pt idx="2">
                  <c:v>22.56</c:v>
                </c:pt>
                <c:pt idx="3">
                  <c:v>19.11</c:v>
                </c:pt>
                <c:pt idx="4">
                  <c:v>16.399999999999999</c:v>
                </c:pt>
                <c:pt idx="5">
                  <c:v>18.37</c:v>
                </c:pt>
                <c:pt idx="6">
                  <c:v>24.53</c:v>
                </c:pt>
                <c:pt idx="7">
                  <c:v>25.31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Sheet2!$E$2</c:f>
              <c:strCache>
                <c:ptCount val="1"/>
                <c:pt idx="0">
                  <c:v>2019 Min 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Sheet2!$A$3:$A$10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Sheet2!$E$3:$E$10</c:f>
              <c:numCache>
                <c:formatCode>0.0</c:formatCode>
                <c:ptCount val="8"/>
                <c:pt idx="0">
                  <c:v>15.14</c:v>
                </c:pt>
                <c:pt idx="1">
                  <c:v>12.93</c:v>
                </c:pt>
                <c:pt idx="2">
                  <c:v>11.68</c:v>
                </c:pt>
                <c:pt idx="3">
                  <c:v>9.2799999999999994</c:v>
                </c:pt>
                <c:pt idx="4">
                  <c:v>8.43</c:v>
                </c:pt>
                <c:pt idx="5">
                  <c:v>7.5</c:v>
                </c:pt>
                <c:pt idx="6">
                  <c:v>10.98</c:v>
                </c:pt>
                <c:pt idx="7">
                  <c:v>10.57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Sheet2!$F$2</c:f>
              <c:strCache>
                <c:ptCount val="1"/>
                <c:pt idx="0">
                  <c:v>2018 Maks 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Sheet2!$A$3:$A$10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Sheet2!$F$3:$F$10</c:f>
              <c:numCache>
                <c:formatCode>0.0</c:formatCode>
                <c:ptCount val="8"/>
                <c:pt idx="0">
                  <c:v>27.45</c:v>
                </c:pt>
                <c:pt idx="1">
                  <c:v>24.98</c:v>
                </c:pt>
                <c:pt idx="2">
                  <c:v>21.52</c:v>
                </c:pt>
                <c:pt idx="3">
                  <c:v>17.5</c:v>
                </c:pt>
                <c:pt idx="4">
                  <c:v>19.14</c:v>
                </c:pt>
                <c:pt idx="5">
                  <c:v>16.36</c:v>
                </c:pt>
                <c:pt idx="6">
                  <c:v>18.53</c:v>
                </c:pt>
                <c:pt idx="7">
                  <c:v>28.04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Sheet2!$G$2</c:f>
              <c:strCache>
                <c:ptCount val="1"/>
                <c:pt idx="0">
                  <c:v>2018 Min 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Sheet2!$A$3:$A$10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Mei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Okt</c:v>
                </c:pt>
              </c:strCache>
            </c:strRef>
          </c:cat>
          <c:val>
            <c:numRef>
              <c:f>Sheet2!$G$3:$G$10</c:f>
              <c:numCache>
                <c:formatCode>0.0</c:formatCode>
                <c:ptCount val="8"/>
                <c:pt idx="0">
                  <c:v>15.04</c:v>
                </c:pt>
                <c:pt idx="1">
                  <c:v>12.99</c:v>
                </c:pt>
                <c:pt idx="2">
                  <c:v>12.15</c:v>
                </c:pt>
                <c:pt idx="3">
                  <c:v>9.51</c:v>
                </c:pt>
                <c:pt idx="4">
                  <c:v>9.31</c:v>
                </c:pt>
                <c:pt idx="5">
                  <c:v>6.37</c:v>
                </c:pt>
                <c:pt idx="6">
                  <c:v>7.43</c:v>
                </c:pt>
                <c:pt idx="7">
                  <c:v>13.54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98183984"/>
        <c:axId val="1498184528"/>
      </c:lineChart>
      <c:catAx>
        <c:axId val="14981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8184528"/>
        <c:crosses val="autoZero"/>
        <c:auto val="1"/>
        <c:lblAlgn val="ctr"/>
        <c:lblOffset val="100"/>
        <c:noMultiLvlLbl val="0"/>
      </c:catAx>
      <c:valAx>
        <c:axId val="149818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Temperatuur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818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'Yield  x reenv'!$R$188</c:f>
              <c:strCache>
                <c:ptCount val="1"/>
                <c:pt idx="0">
                  <c:v>Reën blom tot 60 dae na  blom</c:v>
                </c:pt>
              </c:strCache>
            </c:strRef>
          </c:tx>
          <c:spPr>
            <a:ln w="28575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2225">
                <a:noFill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9452972538022634"/>
                  <c:y val="-4.1436230161418465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/>
                      <a:t>y = -16.859x + 297.64</a:t>
                    </a:r>
                    <a:br>
                      <a:rPr lang="en-US"/>
                    </a:br>
                    <a:r>
                      <a:rPr lang="en-US"/>
                      <a:t>R² = 0.8458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'Yield  x reenv'!$V$189:$V$202</c:f>
              <c:numCache>
                <c:formatCode>0.0</c:formatCode>
                <c:ptCount val="14"/>
                <c:pt idx="0">
                  <c:v>12.926100000000002</c:v>
                </c:pt>
                <c:pt idx="1">
                  <c:v>12.879699999999998</c:v>
                </c:pt>
                <c:pt idx="2">
                  <c:v>11.5747</c:v>
                </c:pt>
                <c:pt idx="3">
                  <c:v>12.821900000000001</c:v>
                </c:pt>
                <c:pt idx="4">
                  <c:v>14.202199999999989</c:v>
                </c:pt>
                <c:pt idx="5">
                  <c:v>15.145500000000002</c:v>
                </c:pt>
                <c:pt idx="6">
                  <c:v>16.017199999999995</c:v>
                </c:pt>
                <c:pt idx="7">
                  <c:v>14.337699999999993</c:v>
                </c:pt>
                <c:pt idx="8">
                  <c:v>15.629399999999997</c:v>
                </c:pt>
                <c:pt idx="9">
                  <c:v>15.642899999999996</c:v>
                </c:pt>
                <c:pt idx="10">
                  <c:v>12.042800000000002</c:v>
                </c:pt>
                <c:pt idx="11">
                  <c:v>11.6144</c:v>
                </c:pt>
                <c:pt idx="12">
                  <c:v>16.063199999999998</c:v>
                </c:pt>
                <c:pt idx="13">
                  <c:v>16.540299999999995</c:v>
                </c:pt>
              </c:numCache>
            </c:numRef>
          </c:xVal>
          <c:yVal>
            <c:numRef>
              <c:f>'Yield  x reenv'!$R$246:$R$259</c:f>
              <c:numCache>
                <c:formatCode>0.0</c:formatCode>
                <c:ptCount val="14"/>
                <c:pt idx="0">
                  <c:v>75.80000000000004</c:v>
                </c:pt>
                <c:pt idx="1">
                  <c:v>67.200000000000017</c:v>
                </c:pt>
                <c:pt idx="2">
                  <c:v>118.20000000000006</c:v>
                </c:pt>
                <c:pt idx="3">
                  <c:v>78.800000000000026</c:v>
                </c:pt>
                <c:pt idx="4">
                  <c:v>79.400000000000034</c:v>
                </c:pt>
                <c:pt idx="5">
                  <c:v>25.399999999999991</c:v>
                </c:pt>
                <c:pt idx="6">
                  <c:v>14.399999999999995</c:v>
                </c:pt>
                <c:pt idx="7">
                  <c:v>76.400000000000006</c:v>
                </c:pt>
                <c:pt idx="8">
                  <c:v>42.000000000000007</c:v>
                </c:pt>
                <c:pt idx="9">
                  <c:v>42.800000000000004</c:v>
                </c:pt>
                <c:pt idx="10">
                  <c:v>83.200000000000031</c:v>
                </c:pt>
                <c:pt idx="11">
                  <c:v>95.400000000000034</c:v>
                </c:pt>
                <c:pt idx="12">
                  <c:v>23.999999999999986</c:v>
                </c:pt>
                <c:pt idx="13">
                  <c:v>15.399999999999995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053712"/>
        <c:axId val="1497056976"/>
      </c:scatterChart>
      <c:valAx>
        <c:axId val="1497053712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b="0"/>
                  <a:t>Gem. temp na blom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7056976"/>
        <c:crosses val="autoZero"/>
        <c:crossBetween val="midCat"/>
      </c:valAx>
      <c:valAx>
        <c:axId val="149705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b="0"/>
                  <a:t>Reënval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7053712"/>
        <c:crosses val="autoZero"/>
        <c:crossBetween val="midCat"/>
      </c:valAx>
      <c:spPr>
        <a:solidFill>
          <a:schemeClr val="tx2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6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'Yield  x reenv'!$Q$188</c:f>
              <c:strCache>
                <c:ptCount val="1"/>
                <c:pt idx="0">
                  <c:v>Reën plant tot blom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0172561242344708"/>
                  <c:y val="0.2738273666347937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'Yield  x reenv'!$Q$189:$Q$244</c:f>
              <c:numCache>
                <c:formatCode>0.0</c:formatCode>
                <c:ptCount val="56"/>
                <c:pt idx="0">
                  <c:v>195.79999999999995</c:v>
                </c:pt>
                <c:pt idx="1">
                  <c:v>161.79999999999998</c:v>
                </c:pt>
                <c:pt idx="2">
                  <c:v>119.60000000000007</c:v>
                </c:pt>
                <c:pt idx="3">
                  <c:v>188.20000000000005</c:v>
                </c:pt>
                <c:pt idx="4">
                  <c:v>178.99999999999991</c:v>
                </c:pt>
                <c:pt idx="5">
                  <c:v>125.20000000000006</c:v>
                </c:pt>
                <c:pt idx="6">
                  <c:v>109.40000000000009</c:v>
                </c:pt>
                <c:pt idx="7">
                  <c:v>185.19999999999993</c:v>
                </c:pt>
                <c:pt idx="8">
                  <c:v>113.20000000000007</c:v>
                </c:pt>
                <c:pt idx="9">
                  <c:v>84.000000000000028</c:v>
                </c:pt>
                <c:pt idx="10">
                  <c:v>159.79999999999998</c:v>
                </c:pt>
                <c:pt idx="11">
                  <c:v>150.99999999999994</c:v>
                </c:pt>
                <c:pt idx="12">
                  <c:v>143.59999999999997</c:v>
                </c:pt>
                <c:pt idx="13">
                  <c:v>134.60000000000005</c:v>
                </c:pt>
                <c:pt idx="14">
                  <c:v>186.99999999999994</c:v>
                </c:pt>
                <c:pt idx="15">
                  <c:v>161.79999999999998</c:v>
                </c:pt>
                <c:pt idx="16">
                  <c:v>118.00000000000006</c:v>
                </c:pt>
                <c:pt idx="17">
                  <c:v>179.40000000000006</c:v>
                </c:pt>
                <c:pt idx="18">
                  <c:v>178.59999999999991</c:v>
                </c:pt>
                <c:pt idx="19">
                  <c:v>125.20000000000006</c:v>
                </c:pt>
                <c:pt idx="20">
                  <c:v>103.40000000000009</c:v>
                </c:pt>
                <c:pt idx="21">
                  <c:v>184.59999999999997</c:v>
                </c:pt>
                <c:pt idx="22">
                  <c:v>113.20000000000007</c:v>
                </c:pt>
                <c:pt idx="23">
                  <c:v>84.000000000000028</c:v>
                </c:pt>
                <c:pt idx="24">
                  <c:v>159.99999999999997</c:v>
                </c:pt>
                <c:pt idx="25">
                  <c:v>149.99999999999994</c:v>
                </c:pt>
                <c:pt idx="26">
                  <c:v>133.6</c:v>
                </c:pt>
                <c:pt idx="27">
                  <c:v>134.00000000000009</c:v>
                </c:pt>
                <c:pt idx="28">
                  <c:v>204.59999999999994</c:v>
                </c:pt>
                <c:pt idx="29">
                  <c:v>177.99999999999997</c:v>
                </c:pt>
                <c:pt idx="30">
                  <c:v>122.60000000000007</c:v>
                </c:pt>
                <c:pt idx="31">
                  <c:v>193.60000000000002</c:v>
                </c:pt>
                <c:pt idx="32">
                  <c:v>188.59999999999991</c:v>
                </c:pt>
                <c:pt idx="33">
                  <c:v>125.40000000000006</c:v>
                </c:pt>
                <c:pt idx="34">
                  <c:v>103.40000000000009</c:v>
                </c:pt>
                <c:pt idx="35">
                  <c:v>185.59999999999991</c:v>
                </c:pt>
                <c:pt idx="36">
                  <c:v>113.40000000000008</c:v>
                </c:pt>
                <c:pt idx="37">
                  <c:v>88.80000000000004</c:v>
                </c:pt>
                <c:pt idx="38">
                  <c:v>160.39999999999998</c:v>
                </c:pt>
                <c:pt idx="39">
                  <c:v>167.79999999999993</c:v>
                </c:pt>
                <c:pt idx="40">
                  <c:v>151.79999999999995</c:v>
                </c:pt>
                <c:pt idx="41">
                  <c:v>135.00000000000003</c:v>
                </c:pt>
                <c:pt idx="42">
                  <c:v>219.59999999999994</c:v>
                </c:pt>
                <c:pt idx="43">
                  <c:v>178.19999999999996</c:v>
                </c:pt>
                <c:pt idx="44">
                  <c:v>122.80000000000007</c:v>
                </c:pt>
                <c:pt idx="45">
                  <c:v>188.60000000000005</c:v>
                </c:pt>
                <c:pt idx="46">
                  <c:v>188.59999999999991</c:v>
                </c:pt>
                <c:pt idx="47">
                  <c:v>125.40000000000006</c:v>
                </c:pt>
                <c:pt idx="48">
                  <c:v>109.8000000000001</c:v>
                </c:pt>
                <c:pt idx="49">
                  <c:v>196.99999999999991</c:v>
                </c:pt>
                <c:pt idx="50">
                  <c:v>118.20000000000009</c:v>
                </c:pt>
                <c:pt idx="51">
                  <c:v>88.400000000000034</c:v>
                </c:pt>
                <c:pt idx="52">
                  <c:v>164.79999999999995</c:v>
                </c:pt>
                <c:pt idx="53">
                  <c:v>167.79999999999993</c:v>
                </c:pt>
                <c:pt idx="54">
                  <c:v>151.79999999999995</c:v>
                </c:pt>
                <c:pt idx="55">
                  <c:v>135.00000000000003</c:v>
                </c:pt>
              </c:numCache>
            </c:numRef>
          </c:xVal>
          <c:yVal>
            <c:numRef>
              <c:f>'Yield  x reenv'!$G$189:$G$244</c:f>
              <c:numCache>
                <c:formatCode>General</c:formatCode>
                <c:ptCount val="56"/>
                <c:pt idx="0">
                  <c:v>2632.7</c:v>
                </c:pt>
                <c:pt idx="1">
                  <c:v>2283</c:v>
                </c:pt>
                <c:pt idx="2">
                  <c:v>3358.5344356666669</c:v>
                </c:pt>
                <c:pt idx="3">
                  <c:v>3188.3075180000001</c:v>
                </c:pt>
                <c:pt idx="4">
                  <c:v>2739.6968573333338</c:v>
                </c:pt>
                <c:pt idx="5" formatCode="0">
                  <c:v>2098.9960310000001</c:v>
                </c:pt>
                <c:pt idx="6" formatCode="0">
                  <c:v>2031.1288653333334</c:v>
                </c:pt>
                <c:pt idx="7">
                  <c:v>3796.3</c:v>
                </c:pt>
                <c:pt idx="8">
                  <c:v>1870</c:v>
                </c:pt>
                <c:pt idx="9">
                  <c:v>2024</c:v>
                </c:pt>
                <c:pt idx="10" formatCode="0">
                  <c:v>3497</c:v>
                </c:pt>
                <c:pt idx="11" formatCode="0">
                  <c:v>2698</c:v>
                </c:pt>
                <c:pt idx="12">
                  <c:v>2533.4452696666667</c:v>
                </c:pt>
                <c:pt idx="13">
                  <c:v>1844.0490273333332</c:v>
                </c:pt>
                <c:pt idx="14">
                  <c:v>2546.5090909090909</c:v>
                </c:pt>
                <c:pt idx="15">
                  <c:v>2167.6454545454549</c:v>
                </c:pt>
                <c:pt idx="16">
                  <c:v>3001.9678420416667</c:v>
                </c:pt>
                <c:pt idx="17">
                  <c:v>3004.6489884583334</c:v>
                </c:pt>
                <c:pt idx="18">
                  <c:v>2809.6899969999999</c:v>
                </c:pt>
                <c:pt idx="19" formatCode="0">
                  <c:v>2064.1017903000002</c:v>
                </c:pt>
                <c:pt idx="20" formatCode="0">
                  <c:v>1737.6727316666668</c:v>
                </c:pt>
                <c:pt idx="21">
                  <c:v>3879.0299999999997</c:v>
                </c:pt>
                <c:pt idx="22">
                  <c:v>1848.625</c:v>
                </c:pt>
                <c:pt idx="23">
                  <c:v>1899.5</c:v>
                </c:pt>
                <c:pt idx="24" formatCode="0">
                  <c:v>3544.3916666666664</c:v>
                </c:pt>
                <c:pt idx="25" formatCode="0">
                  <c:v>2674.833333333333</c:v>
                </c:pt>
                <c:pt idx="26">
                  <c:v>2461.3683245555553</c:v>
                </c:pt>
                <c:pt idx="27">
                  <c:v>1912.4786471388888</c:v>
                </c:pt>
                <c:pt idx="28" formatCode="0">
                  <c:v>3040.7</c:v>
                </c:pt>
                <c:pt idx="29">
                  <c:v>2082.3000000000002</c:v>
                </c:pt>
                <c:pt idx="30">
                  <c:v>4341.3039963333331</c:v>
                </c:pt>
                <c:pt idx="31">
                  <c:v>3900.5193846666666</c:v>
                </c:pt>
                <c:pt idx="32">
                  <c:v>3102.6764633333332</c:v>
                </c:pt>
                <c:pt idx="33" formatCode="0">
                  <c:v>2174.0681306666665</c:v>
                </c:pt>
                <c:pt idx="34" formatCode="0">
                  <c:v>1649.3915863333334</c:v>
                </c:pt>
                <c:pt idx="35">
                  <c:v>3858</c:v>
                </c:pt>
                <c:pt idx="36">
                  <c:v>2018</c:v>
                </c:pt>
                <c:pt idx="37">
                  <c:v>1802</c:v>
                </c:pt>
                <c:pt idx="38" formatCode="0">
                  <c:v>3646</c:v>
                </c:pt>
                <c:pt idx="39" formatCode="0">
                  <c:v>2539</c:v>
                </c:pt>
                <c:pt idx="40">
                  <c:v>2634.5627916666663</c:v>
                </c:pt>
                <c:pt idx="41">
                  <c:v>1768.190182</c:v>
                </c:pt>
                <c:pt idx="42" formatCode="0">
                  <c:v>2434.9714285714285</c:v>
                </c:pt>
                <c:pt idx="43">
                  <c:v>1741.4142857142858</c:v>
                </c:pt>
                <c:pt idx="44">
                  <c:v>3221.7856165000003</c:v>
                </c:pt>
                <c:pt idx="45">
                  <c:v>2983.2567526666671</c:v>
                </c:pt>
                <c:pt idx="46">
                  <c:v>2925.4847761333335</c:v>
                </c:pt>
                <c:pt idx="47" formatCode="0">
                  <c:v>1756.5215015333335</c:v>
                </c:pt>
                <c:pt idx="48" formatCode="0">
                  <c:v>1447.0902900666665</c:v>
                </c:pt>
                <c:pt idx="49">
                  <c:v>3482.0124999999998</c:v>
                </c:pt>
                <c:pt idx="50">
                  <c:v>1981.9</c:v>
                </c:pt>
                <c:pt idx="51">
                  <c:v>1900.6</c:v>
                </c:pt>
                <c:pt idx="52" formatCode="0">
                  <c:v>3260.5666666666671</c:v>
                </c:pt>
                <c:pt idx="53" formatCode="0">
                  <c:v>2415.2833333333333</c:v>
                </c:pt>
                <c:pt idx="54">
                  <c:v>2501.3675031666667</c:v>
                </c:pt>
                <c:pt idx="55">
                  <c:v>1787.7007216666664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'Yield  x reenv'!$R$188</c:f>
              <c:strCache>
                <c:ptCount val="1"/>
                <c:pt idx="0">
                  <c:v>Reën blom tot 60 dae na  blom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2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7476279527559055"/>
                  <c:y val="-7.390096467845337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'Yield  x reenv'!$R$189:$R$244</c:f>
              <c:numCache>
                <c:formatCode>0.0</c:formatCode>
                <c:ptCount val="56"/>
                <c:pt idx="0">
                  <c:v>75.80000000000004</c:v>
                </c:pt>
                <c:pt idx="1">
                  <c:v>67.200000000000017</c:v>
                </c:pt>
                <c:pt idx="2">
                  <c:v>118.20000000000006</c:v>
                </c:pt>
                <c:pt idx="3">
                  <c:v>78.800000000000026</c:v>
                </c:pt>
                <c:pt idx="4">
                  <c:v>79.400000000000034</c:v>
                </c:pt>
                <c:pt idx="5">
                  <c:v>25.399999999999991</c:v>
                </c:pt>
                <c:pt idx="6">
                  <c:v>14.399999999999995</c:v>
                </c:pt>
                <c:pt idx="7">
                  <c:v>76.400000000000006</c:v>
                </c:pt>
                <c:pt idx="8">
                  <c:v>42.000000000000007</c:v>
                </c:pt>
                <c:pt idx="9">
                  <c:v>42.800000000000004</c:v>
                </c:pt>
                <c:pt idx="10">
                  <c:v>83.200000000000031</c:v>
                </c:pt>
                <c:pt idx="11">
                  <c:v>95.400000000000034</c:v>
                </c:pt>
                <c:pt idx="12">
                  <c:v>23.999999999999986</c:v>
                </c:pt>
                <c:pt idx="13">
                  <c:v>15.399999999999995</c:v>
                </c:pt>
                <c:pt idx="14">
                  <c:v>84.600000000000037</c:v>
                </c:pt>
                <c:pt idx="15">
                  <c:v>67.200000000000017</c:v>
                </c:pt>
                <c:pt idx="16">
                  <c:v>119.40000000000005</c:v>
                </c:pt>
                <c:pt idx="17">
                  <c:v>87.600000000000009</c:v>
                </c:pt>
                <c:pt idx="18">
                  <c:v>79.600000000000023</c:v>
                </c:pt>
                <c:pt idx="19">
                  <c:v>25.399999999999991</c:v>
                </c:pt>
                <c:pt idx="20">
                  <c:v>20.399999999999995</c:v>
                </c:pt>
                <c:pt idx="21">
                  <c:v>76.8</c:v>
                </c:pt>
                <c:pt idx="22">
                  <c:v>42.000000000000007</c:v>
                </c:pt>
                <c:pt idx="23">
                  <c:v>42.800000000000004</c:v>
                </c:pt>
                <c:pt idx="24">
                  <c:v>94.600000000000037</c:v>
                </c:pt>
                <c:pt idx="25">
                  <c:v>96.400000000000034</c:v>
                </c:pt>
                <c:pt idx="26">
                  <c:v>32.999999999999993</c:v>
                </c:pt>
                <c:pt idx="27">
                  <c:v>15.799999999999997</c:v>
                </c:pt>
                <c:pt idx="28">
                  <c:v>67.200000000000017</c:v>
                </c:pt>
                <c:pt idx="29">
                  <c:v>51.800000000000026</c:v>
                </c:pt>
                <c:pt idx="30">
                  <c:v>146.60000000000002</c:v>
                </c:pt>
                <c:pt idx="31">
                  <c:v>84.200000000000017</c:v>
                </c:pt>
                <c:pt idx="32">
                  <c:v>69.800000000000026</c:v>
                </c:pt>
                <c:pt idx="33">
                  <c:v>25.199999999999992</c:v>
                </c:pt>
                <c:pt idx="34">
                  <c:v>20.399999999999995</c:v>
                </c:pt>
                <c:pt idx="35">
                  <c:v>81.600000000000009</c:v>
                </c:pt>
                <c:pt idx="36">
                  <c:v>42.800000000000004</c:v>
                </c:pt>
                <c:pt idx="37">
                  <c:v>38.000000000000007</c:v>
                </c:pt>
                <c:pt idx="38">
                  <c:v>94.600000000000037</c:v>
                </c:pt>
                <c:pt idx="39">
                  <c:v>79.200000000000031</c:v>
                </c:pt>
                <c:pt idx="40">
                  <c:v>15.799999999999997</c:v>
                </c:pt>
                <c:pt idx="41">
                  <c:v>14.999999999999996</c:v>
                </c:pt>
                <c:pt idx="42">
                  <c:v>52.400000000000027</c:v>
                </c:pt>
                <c:pt idx="43">
                  <c:v>51.600000000000023</c:v>
                </c:pt>
                <c:pt idx="44">
                  <c:v>151.60000000000002</c:v>
                </c:pt>
                <c:pt idx="45">
                  <c:v>89.000000000000014</c:v>
                </c:pt>
                <c:pt idx="46">
                  <c:v>74.600000000000023</c:v>
                </c:pt>
                <c:pt idx="47">
                  <c:v>25.199999999999992</c:v>
                </c:pt>
                <c:pt idx="48">
                  <c:v>27</c:v>
                </c:pt>
                <c:pt idx="49">
                  <c:v>70.200000000000031</c:v>
                </c:pt>
                <c:pt idx="50">
                  <c:v>38.000000000000007</c:v>
                </c:pt>
                <c:pt idx="51">
                  <c:v>38.400000000000006</c:v>
                </c:pt>
                <c:pt idx="52">
                  <c:v>96.400000000000034</c:v>
                </c:pt>
                <c:pt idx="53">
                  <c:v>79.200000000000031</c:v>
                </c:pt>
                <c:pt idx="54">
                  <c:v>15.799999999999997</c:v>
                </c:pt>
                <c:pt idx="55">
                  <c:v>14.999999999999996</c:v>
                </c:pt>
              </c:numCache>
            </c:numRef>
          </c:xVal>
          <c:yVal>
            <c:numRef>
              <c:f>'Yield  x reenv'!$G$189:$G$244</c:f>
              <c:numCache>
                <c:formatCode>General</c:formatCode>
                <c:ptCount val="56"/>
                <c:pt idx="0">
                  <c:v>2632.7</c:v>
                </c:pt>
                <c:pt idx="1">
                  <c:v>2283</c:v>
                </c:pt>
                <c:pt idx="2">
                  <c:v>3358.5344356666669</c:v>
                </c:pt>
                <c:pt idx="3">
                  <c:v>3188.3075180000001</c:v>
                </c:pt>
                <c:pt idx="4">
                  <c:v>2739.6968573333338</c:v>
                </c:pt>
                <c:pt idx="5" formatCode="0">
                  <c:v>2098.9960310000001</c:v>
                </c:pt>
                <c:pt idx="6" formatCode="0">
                  <c:v>2031.1288653333334</c:v>
                </c:pt>
                <c:pt idx="7">
                  <c:v>3796.3</c:v>
                </c:pt>
                <c:pt idx="8">
                  <c:v>1870</c:v>
                </c:pt>
                <c:pt idx="9">
                  <c:v>2024</c:v>
                </c:pt>
                <c:pt idx="10" formatCode="0">
                  <c:v>3497</c:v>
                </c:pt>
                <c:pt idx="11" formatCode="0">
                  <c:v>2698</c:v>
                </c:pt>
                <c:pt idx="12">
                  <c:v>2533.4452696666667</c:v>
                </c:pt>
                <c:pt idx="13">
                  <c:v>1844.0490273333332</c:v>
                </c:pt>
                <c:pt idx="14">
                  <c:v>2546.5090909090909</c:v>
                </c:pt>
                <c:pt idx="15">
                  <c:v>2167.6454545454549</c:v>
                </c:pt>
                <c:pt idx="16">
                  <c:v>3001.9678420416667</c:v>
                </c:pt>
                <c:pt idx="17">
                  <c:v>3004.6489884583334</c:v>
                </c:pt>
                <c:pt idx="18">
                  <c:v>2809.6899969999999</c:v>
                </c:pt>
                <c:pt idx="19" formatCode="0">
                  <c:v>2064.1017903000002</c:v>
                </c:pt>
                <c:pt idx="20" formatCode="0">
                  <c:v>1737.6727316666668</c:v>
                </c:pt>
                <c:pt idx="21">
                  <c:v>3879.0299999999997</c:v>
                </c:pt>
                <c:pt idx="22">
                  <c:v>1848.625</c:v>
                </c:pt>
                <c:pt idx="23">
                  <c:v>1899.5</c:v>
                </c:pt>
                <c:pt idx="24" formatCode="0">
                  <c:v>3544.3916666666664</c:v>
                </c:pt>
                <c:pt idx="25" formatCode="0">
                  <c:v>2674.833333333333</c:v>
                </c:pt>
                <c:pt idx="26">
                  <c:v>2461.3683245555553</c:v>
                </c:pt>
                <c:pt idx="27">
                  <c:v>1912.4786471388888</c:v>
                </c:pt>
                <c:pt idx="28" formatCode="0">
                  <c:v>3040.7</c:v>
                </c:pt>
                <c:pt idx="29">
                  <c:v>2082.3000000000002</c:v>
                </c:pt>
                <c:pt idx="30">
                  <c:v>4341.3039963333331</c:v>
                </c:pt>
                <c:pt idx="31">
                  <c:v>3900.5193846666666</c:v>
                </c:pt>
                <c:pt idx="32">
                  <c:v>3102.6764633333332</c:v>
                </c:pt>
                <c:pt idx="33" formatCode="0">
                  <c:v>2174.0681306666665</c:v>
                </c:pt>
                <c:pt idx="34" formatCode="0">
                  <c:v>1649.3915863333334</c:v>
                </c:pt>
                <c:pt idx="35">
                  <c:v>3858</c:v>
                </c:pt>
                <c:pt idx="36">
                  <c:v>2018</c:v>
                </c:pt>
                <c:pt idx="37">
                  <c:v>1802</c:v>
                </c:pt>
                <c:pt idx="38" formatCode="0">
                  <c:v>3646</c:v>
                </c:pt>
                <c:pt idx="39" formatCode="0">
                  <c:v>2539</c:v>
                </c:pt>
                <c:pt idx="40">
                  <c:v>2634.5627916666663</c:v>
                </c:pt>
                <c:pt idx="41">
                  <c:v>1768.190182</c:v>
                </c:pt>
                <c:pt idx="42" formatCode="0">
                  <c:v>2434.9714285714285</c:v>
                </c:pt>
                <c:pt idx="43">
                  <c:v>1741.4142857142858</c:v>
                </c:pt>
                <c:pt idx="44">
                  <c:v>3221.7856165000003</c:v>
                </c:pt>
                <c:pt idx="45">
                  <c:v>2983.2567526666671</c:v>
                </c:pt>
                <c:pt idx="46">
                  <c:v>2925.4847761333335</c:v>
                </c:pt>
                <c:pt idx="47" formatCode="0">
                  <c:v>1756.5215015333335</c:v>
                </c:pt>
                <c:pt idx="48" formatCode="0">
                  <c:v>1447.0902900666665</c:v>
                </c:pt>
                <c:pt idx="49">
                  <c:v>3482.0124999999998</c:v>
                </c:pt>
                <c:pt idx="50">
                  <c:v>1981.9</c:v>
                </c:pt>
                <c:pt idx="51">
                  <c:v>1900.6</c:v>
                </c:pt>
                <c:pt idx="52" formatCode="0">
                  <c:v>3260.5666666666671</c:v>
                </c:pt>
                <c:pt idx="53" formatCode="0">
                  <c:v>2415.2833333333333</c:v>
                </c:pt>
                <c:pt idx="54">
                  <c:v>2501.3675031666667</c:v>
                </c:pt>
                <c:pt idx="55">
                  <c:v>1787.7007216666664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5248288"/>
        <c:axId val="1355248832"/>
      </c:scatterChart>
      <c:valAx>
        <c:axId val="1355248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Reënval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55248832"/>
        <c:crosses val="autoZero"/>
        <c:crossBetween val="midCat"/>
      </c:valAx>
      <c:valAx>
        <c:axId val="135524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55248288"/>
        <c:crosses val="autoZero"/>
        <c:crossBetween val="midCat"/>
      </c:valAx>
      <c:spPr>
        <a:solidFill>
          <a:schemeClr val="accent3">
            <a:lumMod val="60000"/>
            <a:lumOff val="40000"/>
          </a:schemeClr>
        </a:solidFill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ZA" sz="1800" dirty="0" err="1"/>
              <a:t>Vroeë</a:t>
            </a:r>
            <a:r>
              <a:rPr lang="en-ZA" sz="1800" dirty="0"/>
              <a:t> </a:t>
            </a:r>
            <a:r>
              <a:rPr lang="en-ZA" sz="1800" dirty="0" err="1"/>
              <a:t>kultivars</a:t>
            </a:r>
            <a:endParaRPr lang="en-ZA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63287356540968"/>
          <c:y val="0.18439212087772275"/>
          <c:w val="0.75614705265566018"/>
          <c:h val="0.5746355731256562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powe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powe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4446677882843379"/>
                  <c:y val="4.122491464899460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'Planding date x yield'!$C$79:$C$92</c:f>
              <c:numCache>
                <c:formatCode>d\-mmm</c:formatCode>
                <c:ptCount val="14"/>
                <c:pt idx="0">
                  <c:v>44344</c:v>
                </c:pt>
                <c:pt idx="1">
                  <c:v>44343</c:v>
                </c:pt>
                <c:pt idx="2">
                  <c:v>44326</c:v>
                </c:pt>
                <c:pt idx="3">
                  <c:v>44325</c:v>
                </c:pt>
                <c:pt idx="4" formatCode="[$-409]d\-mmm;@">
                  <c:v>44359</c:v>
                </c:pt>
                <c:pt idx="5" formatCode="[$-409]d\-mmm;@">
                  <c:v>44354</c:v>
                </c:pt>
                <c:pt idx="6">
                  <c:v>44321</c:v>
                </c:pt>
                <c:pt idx="7">
                  <c:v>44352</c:v>
                </c:pt>
                <c:pt idx="8">
                  <c:v>44346</c:v>
                </c:pt>
                <c:pt idx="9">
                  <c:v>44324</c:v>
                </c:pt>
                <c:pt idx="10" formatCode="[$-409]d\-mmm;@">
                  <c:v>44341</c:v>
                </c:pt>
                <c:pt idx="11" formatCode="[$-409]d\-mmm;@">
                  <c:v>44325</c:v>
                </c:pt>
                <c:pt idx="12" formatCode="[$-409]d\-mmm;@">
                  <c:v>44341</c:v>
                </c:pt>
                <c:pt idx="13" formatCode="[$-409]d\-mmm;@">
                  <c:v>44325</c:v>
                </c:pt>
              </c:numCache>
            </c:numRef>
          </c:xVal>
          <c:yVal>
            <c:numRef>
              <c:f>'Planding date x yield'!$I$79:$I$92</c:f>
              <c:numCache>
                <c:formatCode>0</c:formatCode>
                <c:ptCount val="14"/>
                <c:pt idx="0">
                  <c:v>105.33072436405139</c:v>
                </c:pt>
                <c:pt idx="1">
                  <c:v>75.310397370772094</c:v>
                </c:pt>
                <c:pt idx="2">
                  <c:v>96.924808481089741</c:v>
                </c:pt>
                <c:pt idx="3">
                  <c:v>139.57256215835531</c:v>
                </c:pt>
                <c:pt idx="4">
                  <c:v>74.799318685095258</c:v>
                </c:pt>
                <c:pt idx="5">
                  <c:v>72.795941302571322</c:v>
                </c:pt>
                <c:pt idx="6">
                  <c:v>152.75009273969206</c:v>
                </c:pt>
                <c:pt idx="7">
                  <c:v>68.426815702203228</c:v>
                </c:pt>
                <c:pt idx="8">
                  <c:v>81.281077973743294</c:v>
                </c:pt>
                <c:pt idx="9">
                  <c:v>110.64116740822708</c:v>
                </c:pt>
                <c:pt idx="10">
                  <c:v>118.31834547225269</c:v>
                </c:pt>
                <c:pt idx="11">
                  <c:v>118.21276614860876</c:v>
                </c:pt>
                <c:pt idx="12">
                  <c:v>85.35846441213144</c:v>
                </c:pt>
                <c:pt idx="13">
                  <c:v>100.27751778120627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8186704"/>
        <c:axId val="1498183440"/>
      </c:scatterChart>
      <c:valAx>
        <c:axId val="1498186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Dag van plant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d\-m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8183440"/>
        <c:crosses val="autoZero"/>
        <c:crossBetween val="midCat"/>
      </c:valAx>
      <c:valAx>
        <c:axId val="149818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% van die gemiddelde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98186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ZA" sz="1800" dirty="0"/>
              <a:t>Medium </a:t>
            </a:r>
            <a:r>
              <a:rPr lang="en-ZA" sz="1800" dirty="0" err="1"/>
              <a:t>groeiseisoen</a:t>
            </a:r>
            <a:endParaRPr lang="en-ZA" sz="1800" dirty="0"/>
          </a:p>
        </c:rich>
      </c:tx>
      <c:layout>
        <c:manualLayout>
          <c:xMode val="edge"/>
          <c:yMode val="edge"/>
          <c:x val="0.37001038932633423"/>
          <c:y val="1.41802081140937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14359142607171"/>
          <c:y val="0.18446087388416929"/>
          <c:w val="0.75598840769903763"/>
          <c:h val="0.594406782531248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powe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powe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5977449693788275"/>
                  <c:y val="5.976678582135505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200" baseline="0" dirty="0"/>
                      <a:t>y = -1.6791x + 74549</a:t>
                    </a:r>
                    <a:br>
                      <a:rPr lang="en-US" sz="1200" baseline="0" dirty="0"/>
                    </a:br>
                    <a:r>
                      <a:rPr lang="en-US" sz="1200" baseline="0" dirty="0"/>
                      <a:t>R² = 0.6198</a:t>
                    </a:r>
                    <a:endParaRPr lang="en-US" sz="12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'Planding date x yield'!$C$107:$C$120</c:f>
              <c:numCache>
                <c:formatCode>d\-mmm</c:formatCode>
                <c:ptCount val="14"/>
                <c:pt idx="0">
                  <c:v>44344</c:v>
                </c:pt>
                <c:pt idx="1">
                  <c:v>44343</c:v>
                </c:pt>
                <c:pt idx="2">
                  <c:v>44326</c:v>
                </c:pt>
                <c:pt idx="3">
                  <c:v>44325</c:v>
                </c:pt>
                <c:pt idx="4" formatCode="[$-409]d\-mmm;@">
                  <c:v>44359</c:v>
                </c:pt>
                <c:pt idx="5" formatCode="[$-409]d\-mmm;@">
                  <c:v>44354</c:v>
                </c:pt>
                <c:pt idx="6">
                  <c:v>44321</c:v>
                </c:pt>
                <c:pt idx="7">
                  <c:v>44352</c:v>
                </c:pt>
                <c:pt idx="8">
                  <c:v>44346</c:v>
                </c:pt>
                <c:pt idx="9">
                  <c:v>44324</c:v>
                </c:pt>
                <c:pt idx="10" formatCode="[$-409]d\-mmm;@">
                  <c:v>44341</c:v>
                </c:pt>
                <c:pt idx="11" formatCode="[$-409]d\-mmm;@">
                  <c:v>44325</c:v>
                </c:pt>
                <c:pt idx="12" formatCode="[$-409]d\-mmm;@">
                  <c:v>44341</c:v>
                </c:pt>
                <c:pt idx="13" formatCode="[$-409]d\-mmm;@">
                  <c:v>44325</c:v>
                </c:pt>
              </c:numCache>
            </c:numRef>
          </c:xVal>
          <c:yVal>
            <c:numRef>
              <c:f>'Planding date x yield'!$I$107:$I$120</c:f>
              <c:numCache>
                <c:formatCode>0</c:formatCode>
                <c:ptCount val="14"/>
                <c:pt idx="0">
                  <c:v>99.923201112224874</c:v>
                </c:pt>
                <c:pt idx="1">
                  <c:v>73.959347242725627</c:v>
                </c:pt>
                <c:pt idx="2">
                  <c:v>103.48460763382072</c:v>
                </c:pt>
                <c:pt idx="3">
                  <c:v>134.89359789665119</c:v>
                </c:pt>
                <c:pt idx="4">
                  <c:v>78.63012732828912</c:v>
                </c:pt>
                <c:pt idx="5">
                  <c:v>81.993606940932452</c:v>
                </c:pt>
                <c:pt idx="6">
                  <c:v>144.05508062385263</c:v>
                </c:pt>
                <c:pt idx="7">
                  <c:v>59.867880544813652</c:v>
                </c:pt>
                <c:pt idx="8">
                  <c:v>72.669425087048097</c:v>
                </c:pt>
                <c:pt idx="9">
                  <c:v>121.03085364849807</c:v>
                </c:pt>
                <c:pt idx="10">
                  <c:v>123.4209503920648</c:v>
                </c:pt>
                <c:pt idx="11">
                  <c:v>133.28917881187283</c:v>
                </c:pt>
                <c:pt idx="12">
                  <c:v>72.044421244352279</c:v>
                </c:pt>
                <c:pt idx="13">
                  <c:v>100.73772149285357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5253728"/>
        <c:axId val="1355260800"/>
      </c:scatterChart>
      <c:valAx>
        <c:axId val="1355253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Dag van plant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d\-m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55260800"/>
        <c:crosses val="autoZero"/>
        <c:crossBetween val="midCat"/>
      </c:valAx>
      <c:valAx>
        <c:axId val="135526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% van die gemiddelde</a:t>
                </a:r>
              </a:p>
            </c:rich>
          </c:tx>
          <c:layout>
            <c:manualLayout>
              <c:xMode val="edge"/>
              <c:yMode val="edge"/>
              <c:x val="6.3105205599300093E-2"/>
              <c:y val="0.26650900954968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55253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0.07297</cdr:x>
      <cdr:y>0.21689</cdr:y>
    </cdr:from>
    <cdr:to>
      <cdr:x>0.99171</cdr:x>
      <cdr:y>0.21689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635948" y="808513"/>
          <a:ext cx="800658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0.6691</cdr:x>
      <cdr:y>0.23931</cdr:y>
    </cdr:from>
    <cdr:to>
      <cdr:x>0.81079</cdr:x>
      <cdr:y>0.33631</cdr:y>
    </cdr:to>
    <cdr:sp macro="" textlink="">
      <cdr:nvSpPr>
        <cdr:cNvPr id="3" name="Left Brace 2"/>
        <cdr:cNvSpPr/>
      </cdr:nvSpPr>
      <cdr:spPr>
        <a:xfrm xmlns:a="http://schemas.openxmlformats.org/drawingml/2006/main" rot="3188670">
          <a:off x="6502210" y="917979"/>
          <a:ext cx="527720" cy="1295577"/>
        </a:xfrm>
        <a:prstGeom xmlns:a="http://schemas.openxmlformats.org/drawingml/2006/main" prst="leftBrac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8BC7F027-379E-4D32-9199-1B8938F68AAE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9CB3FB82-2445-4031-8D77-475052559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B7E7989-31F3-4EB9-8547-909D99F43AE5}" type="datetimeFigureOut">
              <a:rPr lang="en-ZA" smtClean="0"/>
              <a:t>2021/05/26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3"/>
            <a:ext cx="5618480" cy="418909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05E2897E-B052-44CE-92A6-D4B2AB10F3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560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878D71-6A64-40A0-9FB6-D6D52A6DE7AD}" type="slidenum">
              <a:rPr lang="en-ZA" altLang="en-US" smtClean="0">
                <a:solidFill>
                  <a:prstClr val="black"/>
                </a:solidFill>
              </a:rPr>
              <a:pPr/>
              <a:t>2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9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z="800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11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72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sz="800" dirty="0" smtClean="0"/>
              <a:t>Swartland: 1.96ton/ha</a:t>
            </a:r>
          </a:p>
          <a:p>
            <a:r>
              <a:rPr lang="en-ZA" altLang="en-US" sz="800" dirty="0" smtClean="0"/>
              <a:t>2de </a:t>
            </a:r>
            <a:r>
              <a:rPr lang="en-ZA" altLang="en-US" sz="800" dirty="0" err="1" smtClean="0"/>
              <a:t>saai</a:t>
            </a:r>
            <a:r>
              <a:rPr lang="en-ZA" altLang="en-US" sz="800" dirty="0" smtClean="0"/>
              <a:t> </a:t>
            </a:r>
            <a:r>
              <a:rPr lang="en-ZA" altLang="en-US" sz="800" dirty="0" err="1" smtClean="0"/>
              <a:t>slegs</a:t>
            </a:r>
            <a:r>
              <a:rPr lang="en-ZA" altLang="en-US" sz="800" dirty="0" smtClean="0"/>
              <a:t> 3.5% </a:t>
            </a:r>
            <a:r>
              <a:rPr lang="en-ZA" altLang="en-US" sz="800" dirty="0" err="1" smtClean="0"/>
              <a:t>laer</a:t>
            </a:r>
            <a:r>
              <a:rPr lang="en-ZA" altLang="en-US" sz="800" dirty="0" smtClean="0"/>
              <a:t> </a:t>
            </a:r>
            <a:r>
              <a:rPr lang="en-ZA" altLang="en-US" sz="800" dirty="0" err="1" smtClean="0"/>
              <a:t>opbrengs</a:t>
            </a:r>
            <a:endParaRPr lang="en-ZA" altLang="en-US" sz="800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12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92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af-ZA" altLang="en-US" noProof="0" dirty="0" smtClean="0"/>
              <a:t>Swartland: 1.45ton/ha, Langgewens slegs</a:t>
            </a:r>
            <a:r>
              <a:rPr lang="af-ZA" altLang="en-US" baseline="0" noProof="0" dirty="0" smtClean="0"/>
              <a:t> 210mm</a:t>
            </a:r>
          </a:p>
          <a:p>
            <a:r>
              <a:rPr lang="af-ZA" altLang="en-US" baseline="0" noProof="0" dirty="0" smtClean="0"/>
              <a:t>2de saai opbrengs 26% minder (650kg)</a:t>
            </a:r>
          </a:p>
          <a:p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13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33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smtClean="0"/>
              <a:t>315mm op </a:t>
            </a:r>
            <a:r>
              <a:rPr lang="en-ZA" altLang="en-US" dirty="0" smtClean="0"/>
              <a:t>Langgewens (</a:t>
            </a:r>
            <a:r>
              <a:rPr lang="en-ZA" altLang="en-US" dirty="0" err="1" smtClean="0"/>
              <a:t>naby</a:t>
            </a:r>
            <a:r>
              <a:rPr lang="en-ZA" altLang="en-US" dirty="0" smtClean="0"/>
              <a:t> </a:t>
            </a:r>
            <a:r>
              <a:rPr lang="en-ZA" altLang="en-US" dirty="0" err="1" smtClean="0"/>
              <a:t>normaal</a:t>
            </a:r>
            <a:r>
              <a:rPr lang="en-ZA" altLang="en-US" dirty="0" smtClean="0"/>
              <a:t>). </a:t>
            </a:r>
            <a:r>
              <a:rPr lang="en-ZA" altLang="en-US" dirty="0" smtClean="0"/>
              <a:t>1.68ton/ha in Swartland</a:t>
            </a:r>
          </a:p>
          <a:p>
            <a:r>
              <a:rPr lang="af-ZA" altLang="en-US" noProof="0" dirty="0" smtClean="0"/>
              <a:t>2de saai</a:t>
            </a:r>
            <a:r>
              <a:rPr lang="af-ZA" altLang="en-US" baseline="0" noProof="0" dirty="0" smtClean="0"/>
              <a:t> 19 dae later 20% laer opbrengs</a:t>
            </a:r>
            <a:endParaRPr lang="af-ZA" altLang="en-US" noProof="0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14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80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err="1" smtClean="0"/>
              <a:t>Behalwe</a:t>
            </a:r>
            <a:r>
              <a:rPr lang="en-ZA" altLang="en-US" dirty="0" smtClean="0"/>
              <a:t> </a:t>
            </a:r>
            <a:r>
              <a:rPr lang="en-ZA" altLang="en-US" dirty="0" err="1" smtClean="0"/>
              <a:t>dat</a:t>
            </a:r>
            <a:r>
              <a:rPr lang="en-ZA" altLang="en-US" dirty="0" smtClean="0"/>
              <a:t> 2019 </a:t>
            </a:r>
            <a:r>
              <a:rPr lang="en-ZA" altLang="en-US" dirty="0" err="1" smtClean="0"/>
              <a:t>droog</a:t>
            </a:r>
            <a:r>
              <a:rPr lang="en-ZA" altLang="en-US" dirty="0" smtClean="0"/>
              <a:t> was,</a:t>
            </a:r>
            <a:r>
              <a:rPr lang="en-ZA" altLang="en-US" baseline="0" dirty="0" smtClean="0"/>
              <a:t> was temperature </a:t>
            </a:r>
            <a:r>
              <a:rPr lang="en-ZA" altLang="en-US" baseline="0" dirty="0" err="1" smtClean="0"/>
              <a:t>baie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hoog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tydens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blom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saadvul</a:t>
            </a:r>
            <a:r>
              <a:rPr lang="en-ZA" altLang="en-US" baseline="0" dirty="0" smtClean="0"/>
              <a:t>.</a:t>
            </a:r>
          </a:p>
          <a:p>
            <a:r>
              <a:rPr lang="en-ZA" altLang="en-US" baseline="0" dirty="0" smtClean="0"/>
              <a:t>2018 se </a:t>
            </a:r>
            <a:r>
              <a:rPr lang="en-ZA" altLang="en-US" baseline="0" dirty="0" err="1" smtClean="0"/>
              <a:t>probleem</a:t>
            </a:r>
            <a:r>
              <a:rPr lang="en-ZA" altLang="en-US" baseline="0" dirty="0" smtClean="0"/>
              <a:t> was </a:t>
            </a:r>
            <a:r>
              <a:rPr lang="en-ZA" altLang="en-US" baseline="0" dirty="0" err="1" smtClean="0"/>
              <a:t>dat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Oktober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te</a:t>
            </a:r>
            <a:r>
              <a:rPr lang="en-ZA" altLang="en-US" baseline="0" dirty="0" smtClean="0"/>
              <a:t> warm </a:t>
            </a:r>
            <a:r>
              <a:rPr lang="en-ZA" altLang="en-US" baseline="0" dirty="0" err="1" smtClean="0"/>
              <a:t>geword</a:t>
            </a:r>
            <a:r>
              <a:rPr lang="en-ZA" altLang="en-US" baseline="0" dirty="0" smtClean="0"/>
              <a:t> het </a:t>
            </a:r>
            <a:r>
              <a:rPr lang="en-ZA" altLang="en-US" baseline="0" dirty="0" err="1" smtClean="0"/>
              <a:t>vir</a:t>
            </a:r>
            <a:r>
              <a:rPr lang="en-ZA" altLang="en-US" baseline="0" dirty="0" smtClean="0"/>
              <a:t> later </a:t>
            </a:r>
            <a:r>
              <a:rPr lang="en-ZA" altLang="en-US" baseline="0" dirty="0" err="1" smtClean="0"/>
              <a:t>kultivars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laat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aanplantings</a:t>
            </a:r>
            <a:r>
              <a:rPr lang="en-ZA" altLang="en-US" baseline="0" dirty="0" smtClean="0"/>
              <a:t>.</a:t>
            </a:r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15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34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err="1" smtClean="0"/>
              <a:t>Hitte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tydens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na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blom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re</a:t>
            </a:r>
            <a:r>
              <a:rPr lang="en-ZA" altLang="en-US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ë</a:t>
            </a:r>
            <a:r>
              <a:rPr lang="en-ZA" altLang="en-US" baseline="0" dirty="0" err="1" smtClean="0"/>
              <a:t>nval</a:t>
            </a:r>
            <a:r>
              <a:rPr lang="en-ZA" altLang="en-US" baseline="0" dirty="0" smtClean="0"/>
              <a:t> is </a:t>
            </a:r>
            <a:r>
              <a:rPr lang="en-ZA" altLang="en-US" baseline="0" dirty="0" err="1" smtClean="0"/>
              <a:t>baie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sterk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negatief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gekorreleer</a:t>
            </a:r>
            <a:r>
              <a:rPr lang="en-ZA" altLang="en-US" baseline="0" dirty="0" smtClean="0"/>
              <a:t>. </a:t>
            </a:r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16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2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err="1" smtClean="0"/>
              <a:t>Re</a:t>
            </a:r>
            <a:r>
              <a:rPr lang="en-ZA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ënval</a:t>
            </a:r>
            <a:r>
              <a:rPr lang="en-ZA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ZA" alt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altLang="en-US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blom</a:t>
            </a:r>
            <a:r>
              <a:rPr lang="en-ZA" alt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het ‘n </a:t>
            </a:r>
            <a:r>
              <a:rPr lang="en-ZA" altLang="en-US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groter</a:t>
            </a:r>
            <a:r>
              <a:rPr lang="en-ZA" alt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altLang="en-US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invloed</a:t>
            </a:r>
            <a:r>
              <a:rPr lang="en-ZA" alt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ZA" altLang="en-US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ZA" alt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altLang="en-US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blomperiode</a:t>
            </a:r>
            <a:r>
              <a:rPr lang="en-ZA" alt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17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4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18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12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19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36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20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878D71-6A64-40A0-9FB6-D6D52A6DE7AD}" type="slidenum">
              <a:rPr lang="en-ZA" altLang="en-US" smtClean="0">
                <a:solidFill>
                  <a:prstClr val="black"/>
                </a:solidFill>
              </a:rPr>
              <a:pPr/>
              <a:t>3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30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21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1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878D71-6A64-40A0-9FB6-D6D52A6DE7AD}" type="slidenum">
              <a:rPr lang="en-ZA" altLang="en-US" smtClean="0">
                <a:solidFill>
                  <a:prstClr val="black"/>
                </a:solidFill>
              </a:rPr>
              <a:pPr/>
              <a:t>4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4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smtClean="0"/>
              <a:t>Let op </a:t>
            </a:r>
            <a:r>
              <a:rPr lang="en-ZA" altLang="en-US" dirty="0" err="1" smtClean="0"/>
              <a:t>kolom</a:t>
            </a:r>
            <a:r>
              <a:rPr lang="en-ZA" altLang="en-US" dirty="0" smtClean="0"/>
              <a:t> 3, </a:t>
            </a:r>
            <a:r>
              <a:rPr lang="en-ZA" altLang="en-US" dirty="0" err="1" smtClean="0"/>
              <a:t>daar</a:t>
            </a:r>
            <a:r>
              <a:rPr lang="en-ZA" altLang="en-US" dirty="0" smtClean="0"/>
              <a:t> is </a:t>
            </a:r>
            <a:r>
              <a:rPr lang="en-ZA" altLang="en-US" dirty="0" err="1" smtClean="0"/>
              <a:t>nuwe</a:t>
            </a:r>
            <a:r>
              <a:rPr lang="en-ZA" altLang="en-US" dirty="0" smtClean="0"/>
              <a:t> </a:t>
            </a:r>
            <a:r>
              <a:rPr lang="en-ZA" altLang="en-US" dirty="0" err="1" smtClean="0"/>
              <a:t>opsies</a:t>
            </a:r>
            <a:r>
              <a:rPr lang="en-ZA" altLang="en-US" dirty="0" smtClean="0"/>
              <a:t> as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saadbehandeling</a:t>
            </a:r>
            <a:r>
              <a:rPr lang="en-ZA" altLang="en-US" baseline="0" dirty="0" smtClean="0"/>
              <a:t> teen swartstam.</a:t>
            </a:r>
          </a:p>
          <a:p>
            <a:r>
              <a:rPr lang="en-ZA" altLang="en-US" dirty="0" smtClean="0"/>
              <a:t>CL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kultivars</a:t>
            </a:r>
            <a:r>
              <a:rPr lang="en-ZA" altLang="en-US" baseline="0" dirty="0" smtClean="0"/>
              <a:t> het </a:t>
            </a:r>
            <a:r>
              <a:rPr lang="en-ZA" altLang="en-US" baseline="0" dirty="0" err="1" smtClean="0"/>
              <a:t>nie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baie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verskille</a:t>
            </a:r>
            <a:r>
              <a:rPr lang="en-ZA" altLang="en-US" baseline="0" dirty="0" smtClean="0"/>
              <a:t> in </a:t>
            </a:r>
            <a:r>
              <a:rPr lang="en-ZA" altLang="en-US" baseline="0" dirty="0" err="1" smtClean="0"/>
              <a:t>geen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weerstand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nie</a:t>
            </a:r>
            <a:r>
              <a:rPr lang="en-ZA" altLang="en-US" baseline="0" dirty="0" smtClean="0"/>
              <a:t> (</a:t>
            </a:r>
            <a:r>
              <a:rPr lang="en-ZA" altLang="en-US" baseline="0" dirty="0" err="1" smtClean="0"/>
              <a:t>korter</a:t>
            </a:r>
            <a:r>
              <a:rPr lang="en-ZA" altLang="en-US" baseline="0" dirty="0" smtClean="0"/>
              <a:t> 2 </a:t>
            </a:r>
            <a:r>
              <a:rPr lang="en-ZA" altLang="en-US" baseline="0" dirty="0" err="1" smtClean="0"/>
              <a:t>groeiers</a:t>
            </a:r>
            <a:r>
              <a:rPr lang="en-ZA" altLang="en-US" baseline="0" dirty="0" smtClean="0"/>
              <a:t> is B) </a:t>
            </a:r>
            <a:r>
              <a:rPr lang="en-ZA" altLang="en-US" b="1" baseline="0" dirty="0" smtClean="0"/>
              <a:t>44Y94</a:t>
            </a:r>
            <a:r>
              <a:rPr lang="en-ZA" altLang="en-US" baseline="0" dirty="0" smtClean="0"/>
              <a:t> is BC </a:t>
            </a:r>
            <a:r>
              <a:rPr lang="en-ZA" altLang="en-US" baseline="0" dirty="0" err="1" smtClean="0"/>
              <a:t>en</a:t>
            </a:r>
            <a:r>
              <a:rPr lang="en-ZA" altLang="en-US" baseline="0" dirty="0" smtClean="0"/>
              <a:t> word </a:t>
            </a:r>
            <a:r>
              <a:rPr lang="en-ZA" altLang="en-US" baseline="0" dirty="0" err="1" smtClean="0"/>
              <a:t>vanjaar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getoets</a:t>
            </a:r>
            <a:r>
              <a:rPr lang="en-ZA" altLang="en-US" baseline="0" dirty="0" smtClean="0"/>
              <a:t>.</a:t>
            </a:r>
            <a:endParaRPr lang="en-ZA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878D71-6A64-40A0-9FB6-D6D52A6DE7AD}" type="slidenum">
              <a:rPr lang="en-ZA" altLang="en-US" smtClean="0">
                <a:solidFill>
                  <a:prstClr val="black"/>
                </a:solidFill>
              </a:rPr>
              <a:pPr/>
              <a:t>5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6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9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err="1" smtClean="0"/>
              <a:t>Kultivars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gemerk</a:t>
            </a:r>
            <a:r>
              <a:rPr lang="en-ZA" altLang="en-US" baseline="0" dirty="0" smtClean="0"/>
              <a:t> in </a:t>
            </a:r>
            <a:r>
              <a:rPr lang="en-ZA" altLang="en-US" baseline="0" dirty="0" err="1" smtClean="0"/>
              <a:t>oranje</a:t>
            </a:r>
            <a:r>
              <a:rPr lang="en-ZA" altLang="en-US" baseline="0" dirty="0" smtClean="0"/>
              <a:t> is die </a:t>
            </a:r>
            <a:r>
              <a:rPr lang="en-ZA" altLang="en-US" baseline="0" dirty="0" err="1" smtClean="0"/>
              <a:t>stadiger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kultivars</a:t>
            </a:r>
            <a:r>
              <a:rPr lang="en-ZA" altLang="en-US" baseline="0" dirty="0" smtClean="0"/>
              <a:t>.</a:t>
            </a:r>
            <a:endParaRPr lang="en-ZA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878D71-6A64-40A0-9FB6-D6D52A6DE7AD}" type="slidenum">
              <a:rPr lang="en-ZA" altLang="en-US" smtClean="0">
                <a:solidFill>
                  <a:prstClr val="black"/>
                </a:solidFill>
              </a:rPr>
              <a:pPr/>
              <a:t>7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9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 smtClean="0"/>
              <a:t>Die CL kultivars se opbrengs was 22% beter as TT groep in 2020.</a:t>
            </a:r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2965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 dirty="0" smtClean="0"/>
              <a:t>Langer </a:t>
            </a:r>
            <a:r>
              <a:rPr lang="en-ZA" altLang="en-US" dirty="0" err="1" smtClean="0"/>
              <a:t>groeiers</a:t>
            </a:r>
            <a:r>
              <a:rPr lang="en-ZA" altLang="en-US" dirty="0" smtClean="0"/>
              <a:t> </a:t>
            </a:r>
            <a:r>
              <a:rPr lang="en-ZA" altLang="en-US" dirty="0" err="1" smtClean="0"/>
              <a:t>sukkel</a:t>
            </a:r>
            <a:r>
              <a:rPr lang="en-ZA" altLang="en-US" dirty="0" smtClean="0"/>
              <a:t> </a:t>
            </a:r>
            <a:r>
              <a:rPr lang="en-ZA" altLang="en-US" dirty="0" err="1" smtClean="0"/>
              <a:t>tradisioneel</a:t>
            </a:r>
            <a:r>
              <a:rPr lang="en-ZA" altLang="en-US" dirty="0" smtClean="0"/>
              <a:t> in Swartland</a:t>
            </a:r>
          </a:p>
          <a:p>
            <a:r>
              <a:rPr lang="en-ZA" altLang="en-US" dirty="0" err="1" smtClean="0"/>
              <a:t>Kultivars</a:t>
            </a:r>
            <a:r>
              <a:rPr lang="en-ZA" altLang="en-US" dirty="0" smtClean="0"/>
              <a:t> </a:t>
            </a:r>
            <a:r>
              <a:rPr lang="en-ZA" altLang="en-US" dirty="0" err="1" smtClean="0"/>
              <a:t>gemerk</a:t>
            </a:r>
            <a:r>
              <a:rPr lang="en-ZA" altLang="en-US" baseline="0" dirty="0" smtClean="0"/>
              <a:t> in </a:t>
            </a:r>
            <a:r>
              <a:rPr lang="en-ZA" altLang="en-US" baseline="0" dirty="0" err="1" smtClean="0"/>
              <a:t>groen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doen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gemiddeld</a:t>
            </a:r>
            <a:r>
              <a:rPr lang="en-ZA" altLang="en-US" baseline="0" dirty="0" smtClean="0"/>
              <a:t> die </a:t>
            </a:r>
            <a:r>
              <a:rPr lang="en-ZA" altLang="en-US" baseline="0" dirty="0" err="1" smtClean="0"/>
              <a:t>beste</a:t>
            </a:r>
            <a:r>
              <a:rPr lang="en-ZA" altLang="en-US" baseline="0" dirty="0" smtClean="0"/>
              <a:t>. Alpha is die </a:t>
            </a:r>
            <a:r>
              <a:rPr lang="en-ZA" altLang="en-US" baseline="0" dirty="0" err="1" smtClean="0"/>
              <a:t>beste</a:t>
            </a:r>
            <a:r>
              <a:rPr lang="en-ZA" altLang="en-US" baseline="0" dirty="0" smtClean="0"/>
              <a:t> TT, Hyola350 </a:t>
            </a:r>
            <a:r>
              <a:rPr lang="en-ZA" altLang="en-US" baseline="0" dirty="0" err="1" smtClean="0"/>
              <a:t>kon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moontlik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nie</a:t>
            </a:r>
            <a:r>
              <a:rPr lang="en-ZA" altLang="en-US" baseline="0" dirty="0" smtClean="0"/>
              <a:t> die </a:t>
            </a:r>
            <a:r>
              <a:rPr lang="en-ZA" altLang="en-US" baseline="0" dirty="0" err="1" smtClean="0"/>
              <a:t>lang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seisoen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benut</a:t>
            </a:r>
            <a:r>
              <a:rPr lang="en-ZA" altLang="en-US" baseline="0" dirty="0" smtClean="0"/>
              <a:t> </a:t>
            </a:r>
            <a:r>
              <a:rPr lang="en-ZA" altLang="en-US" baseline="0" dirty="0" err="1" smtClean="0"/>
              <a:t>nie</a:t>
            </a:r>
            <a:r>
              <a:rPr lang="en-ZA" altLang="en-US" baseline="0" dirty="0" smtClean="0"/>
              <a:t>.</a:t>
            </a:r>
            <a:endParaRPr lang="en-ZA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9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6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4C9D935-F818-444F-B922-09B914D2E5CC}" type="slidenum">
              <a:rPr lang="en-ZA" altLang="en-US" smtClean="0">
                <a:solidFill>
                  <a:prstClr val="black"/>
                </a:solidFill>
              </a:rPr>
              <a:pPr/>
              <a:t>10</a:t>
            </a:fld>
            <a:endParaRPr lang="en-ZA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.vml"/><Relationship Id="rId6" Type="http://schemas.openxmlformats.org/officeDocument/2006/relationships/tags" Target="../tags/tag52.xml"/><Relationship Id="rId11" Type="http://schemas.openxmlformats.org/officeDocument/2006/relationships/image" Target="../media/image10.png"/><Relationship Id="rId5" Type="http://schemas.openxmlformats.org/officeDocument/2006/relationships/tags" Target="../tags/tag51.xml"/><Relationship Id="rId10" Type="http://schemas.openxmlformats.org/officeDocument/2006/relationships/image" Target="../media/image9.jpeg"/><Relationship Id="rId4" Type="http://schemas.openxmlformats.org/officeDocument/2006/relationships/tags" Target="../tags/tag50.xml"/><Relationship Id="rId9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3.vml"/><Relationship Id="rId6" Type="http://schemas.openxmlformats.org/officeDocument/2006/relationships/tags" Target="../tags/tag57.xml"/><Relationship Id="rId11" Type="http://schemas.openxmlformats.org/officeDocument/2006/relationships/image" Target="../media/image10.png"/><Relationship Id="rId5" Type="http://schemas.openxmlformats.org/officeDocument/2006/relationships/tags" Target="../tags/tag56.xml"/><Relationship Id="rId10" Type="http://schemas.openxmlformats.org/officeDocument/2006/relationships/image" Target="../media/image9.jpeg"/><Relationship Id="rId4" Type="http://schemas.openxmlformats.org/officeDocument/2006/relationships/tags" Target="../tags/tag55.xml"/><Relationship Id="rId9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908"/>
            <a:ext cx="365693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295283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8320155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684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60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734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7548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790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775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76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4959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5901505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33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4796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056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813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405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7918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1477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018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9253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1649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8231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803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700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940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491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26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908"/>
            <a:ext cx="365693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255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295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0516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210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3068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043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30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7828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726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2737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6862179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9198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467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7279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342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8710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0317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545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39695456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3629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0226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5905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2608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1879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768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3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03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179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938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36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45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080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863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991066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2925466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10E1-CD35-42F8-902D-C1C28BFEA775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BB3B-AEDF-49E1-A6BD-38850E2AD345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325366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0960-8C16-4B89-B840-E51EC3F8879A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73EA6-BBA7-4018-B355-665A44F306A3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423921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7BA2-2F43-4A41-AED6-0533FFDF11E8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D2627-51E6-48C1-A268-B648645A7E2D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22306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2C30E-F212-49F1-AF75-E2840BDD03B5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857E-91F9-4516-B9CC-CC24D9FA7ED2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293366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3A07F-F886-47E4-8ABC-3719E7D1034D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EDD-3692-4D28-898C-49C7F2028B08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07105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740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F60DF-FBA5-49B0-B295-472F1D44A9A1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06FA-ED98-4A4D-8D5A-DEEDCD0E38BC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4292062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EF24-1132-4320-9001-F874F90FA47B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07EC-F63D-4882-8C0F-843CC0611862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501873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D0E3D-E1A5-4BEF-B87C-765A1BDA59DA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AB06C-355B-4EA2-A31D-629927C3176A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799200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EE963-599D-4FB5-823F-9B31A32A2C83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555BB-BB92-469B-99C0-E6FD2C8C6770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631196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2B15C-E307-4CC6-A0EE-28EC445CCE58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DA88F-33C4-4F8E-AC3C-9D7B459C1FA5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448999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AD2E4-3BBC-4219-8C64-0CDB94495BF8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4606-708E-45AC-BAF0-2BFD59B5BB97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856399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835275" y="3497263"/>
            <a:ext cx="4016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100" b="1" smtClean="0">
                <a:solidFill>
                  <a:srgbClr val="003399"/>
                </a:solidFill>
                <a:latin typeface="Century Gothic" panose="020B0502020202020204" pitchFamily="34" charset="0"/>
              </a:rPr>
              <a:t>Tel:</a:t>
            </a: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4779963" y="3497263"/>
            <a:ext cx="403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100" b="1" smtClean="0">
                <a:solidFill>
                  <a:srgbClr val="003399"/>
                </a:solidFill>
                <a:latin typeface="Century Gothic" panose="020B0502020202020204" pitchFamily="34" charset="0"/>
              </a:rPr>
              <a:t>Fax:</a:t>
            </a: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835275" y="4043363"/>
            <a:ext cx="3733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100" b="1" smtClean="0">
                <a:solidFill>
                  <a:srgbClr val="003399"/>
                </a:solidFill>
                <a:latin typeface="Century Gothic" panose="020B0502020202020204" pitchFamily="34" charset="0"/>
              </a:rPr>
              <a:t>www.elsenburg.com</a:t>
            </a: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295275" y="565150"/>
            <a:ext cx="2405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smtClean="0">
                <a:solidFill>
                  <a:srgbClr val="FFFFFF"/>
                </a:solidFill>
                <a:latin typeface="Century Gothic" panose="020B0502020202020204" pitchFamily="34" charset="0"/>
              </a:rPr>
              <a:t>Contact Us</a:t>
            </a:r>
            <a:endParaRPr lang="en-GB" altLang="en-US" sz="2400" smtClean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927225"/>
            <a:ext cx="24066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672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060575" y="6467475"/>
            <a:ext cx="19446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 smtClean="0">
                <a:solidFill>
                  <a:srgbClr val="998F86"/>
                </a:solidFill>
                <a:latin typeface="Century Gothic" pitchFamily="34" charset="0"/>
              </a:rPr>
              <a:t>© Western Cape Government 2012  |</a:t>
            </a:r>
            <a:endParaRPr lang="en-GB" altLang="en-US" sz="800" smtClean="0">
              <a:solidFill>
                <a:srgbClr val="998F86"/>
              </a:solidFill>
              <a:latin typeface="Century Gothic" pitchFamily="34" charset="0"/>
            </a:endParaRPr>
          </a:p>
        </p:txBody>
      </p:sp>
      <p:pic>
        <p:nvPicPr>
          <p:cNvPr id="10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6148388"/>
            <a:ext cx="11080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715F6-F354-429C-82CB-8AC0C123A498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800">
                <a:solidFill>
                  <a:srgbClr val="998F86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348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10E1-CD35-42F8-902D-C1C28BFEA775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BB3B-AEDF-49E1-A6BD-38850E2AD345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049309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0960-8C16-4B89-B840-E51EC3F8879A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73EA6-BBA7-4018-B355-665A44F306A3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39937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19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7BA2-2F43-4A41-AED6-0533FFDF11E8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D2627-51E6-48C1-A268-B648645A7E2D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87068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2C30E-F212-49F1-AF75-E2840BDD03B5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857E-91F9-4516-B9CC-CC24D9FA7ED2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95893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3A07F-F886-47E4-8ABC-3719E7D1034D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EDD-3692-4D28-898C-49C7F2028B08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087651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F60DF-FBA5-49B0-B295-472F1D44A9A1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06FA-ED98-4A4D-8D5A-DEEDCD0E38BC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869812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EF24-1132-4320-9001-F874F90FA47B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07EC-F63D-4882-8C0F-843CC0611862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185945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D0E3D-E1A5-4BEF-B87C-765A1BDA59DA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AB06C-355B-4EA2-A31D-629927C3176A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1536406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EE963-599D-4FB5-823F-9B31A32A2C83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555BB-BB92-469B-99C0-E6FD2C8C6770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195312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2B15C-E307-4CC6-A0EE-28EC445CCE58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DA88F-33C4-4F8E-AC3C-9D7B459C1FA5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176580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AD2E4-3BBC-4219-8C64-0CDB94495BF8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4606-708E-45AC-BAF0-2BFD59B5BB97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4073505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835275" y="3497263"/>
            <a:ext cx="4016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100" b="1" smtClean="0">
                <a:solidFill>
                  <a:srgbClr val="003399"/>
                </a:solidFill>
                <a:latin typeface="Century Gothic" panose="020B0502020202020204" pitchFamily="34" charset="0"/>
              </a:rPr>
              <a:t>Tel:</a:t>
            </a: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4779963" y="3497263"/>
            <a:ext cx="403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100" b="1" smtClean="0">
                <a:solidFill>
                  <a:srgbClr val="003399"/>
                </a:solidFill>
                <a:latin typeface="Century Gothic" panose="020B0502020202020204" pitchFamily="34" charset="0"/>
              </a:rPr>
              <a:t>Fax:</a:t>
            </a: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835275" y="4043363"/>
            <a:ext cx="3733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72000" rIns="36000" bIns="72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1100" b="1" smtClean="0">
                <a:solidFill>
                  <a:srgbClr val="003399"/>
                </a:solidFill>
                <a:latin typeface="Century Gothic" panose="020B0502020202020204" pitchFamily="34" charset="0"/>
              </a:rPr>
              <a:t>www.elsenburg.com</a:t>
            </a: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295275" y="565150"/>
            <a:ext cx="2405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smtClean="0">
                <a:solidFill>
                  <a:srgbClr val="FFFFFF"/>
                </a:solidFill>
                <a:latin typeface="Century Gothic" panose="020B0502020202020204" pitchFamily="34" charset="0"/>
              </a:rPr>
              <a:t>Contact Us</a:t>
            </a:r>
            <a:endParaRPr lang="en-GB" altLang="en-US" sz="2400" smtClean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C:\Users\Conny\Desktop\WCG\WCG - Logo\PNG\Logos blue\Agriculture\WCG - Logo - Agriculture - Tagline - Blu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927225"/>
            <a:ext cx="24066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15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58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060575" y="6467475"/>
            <a:ext cx="19446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 smtClean="0">
                <a:solidFill>
                  <a:srgbClr val="998F86"/>
                </a:solidFill>
                <a:latin typeface="Century Gothic" pitchFamily="34" charset="0"/>
              </a:rPr>
              <a:t>© Western Cape Government 2012  |</a:t>
            </a:r>
            <a:endParaRPr lang="en-GB" altLang="en-US" sz="800" smtClean="0">
              <a:solidFill>
                <a:srgbClr val="998F86"/>
              </a:solidFill>
              <a:latin typeface="Century Gothic" pitchFamily="34" charset="0"/>
            </a:endParaRPr>
          </a:p>
        </p:txBody>
      </p:sp>
      <p:pic>
        <p:nvPicPr>
          <p:cNvPr id="10" name="Picture 115" descr="C:\Users\Conny\Desktop\WCG\WCG - Logo\PNG\Logos blue\Agriculture\WCG - Logo - Agriculture - Blu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6148388"/>
            <a:ext cx="11080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715F6-F354-429C-82CB-8AC0C123A498}" type="slidenum">
              <a:rPr lang="en-ZA" altLang="en-US"/>
              <a:pPr>
                <a:defRPr/>
              </a:pPr>
              <a:t>‹#›</a:t>
            </a:fld>
            <a:endParaRPr lang="en-ZA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800">
                <a:solidFill>
                  <a:srgbClr val="998F86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210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908"/>
            <a:ext cx="365693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36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5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72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1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021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211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70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056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21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2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626358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2137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3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374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50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2319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7616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4972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9908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9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709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492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2105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52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23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908"/>
            <a:ext cx="365693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37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00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346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831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6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319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4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350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6423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779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10552394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18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109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5077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5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82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808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9490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5954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6245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2668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8701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6911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663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634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53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2908"/>
            <a:ext cx="365693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1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vmlDrawing" Target="../drawings/vmlDrawing4.v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4.xml"/><Relationship Id="rId33" Type="http://schemas.openxmlformats.org/officeDocument/2006/relationships/oleObject" Target="../embeddings/oleObject4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tags" Target="../tags/tag6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tags" Target="../tags/tag63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tags" Target="../tags/tag59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tags" Target="../tags/tag6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ags" Target="../tags/tag58.xml"/><Relationship Id="rId30" Type="http://schemas.openxmlformats.org/officeDocument/2006/relationships/tags" Target="../tags/tag61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vmlDrawing" Target="../drawings/vmlDrawing5.v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theme" Target="../theme/theme5.xml"/><Relationship Id="rId33" Type="http://schemas.openxmlformats.org/officeDocument/2006/relationships/oleObject" Target="../embeddings/oleObject5.bin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tags" Target="../tags/tag10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tags" Target="../tags/tag109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tags" Target="../tags/tag105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tags" Target="../tags/tag108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tags" Target="../tags/tag104.xml"/><Relationship Id="rId30" Type="http://schemas.openxmlformats.org/officeDocument/2006/relationships/tags" Target="../tags/tag107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vmlDrawing" Target="../drawings/vmlDrawing6.v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theme" Target="../theme/theme6.xml"/><Relationship Id="rId33" Type="http://schemas.openxmlformats.org/officeDocument/2006/relationships/oleObject" Target="../embeddings/oleObject6.bin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tags" Target="../tags/tag152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tags" Target="../tags/tag155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tags" Target="../tags/tag151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tags" Target="../tags/tag154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tags" Target="../tags/tag150.xml"/><Relationship Id="rId30" Type="http://schemas.openxmlformats.org/officeDocument/2006/relationships/tags" Target="../tags/tag153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26" Type="http://schemas.openxmlformats.org/officeDocument/2006/relationships/vmlDrawing" Target="../drawings/vmlDrawing7.v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theme" Target="../theme/theme7.xml"/><Relationship Id="rId33" Type="http://schemas.openxmlformats.org/officeDocument/2006/relationships/oleObject" Target="../embeddings/oleObject7.bin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29" Type="http://schemas.openxmlformats.org/officeDocument/2006/relationships/tags" Target="../tags/tag19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32" Type="http://schemas.openxmlformats.org/officeDocument/2006/relationships/tags" Target="../tags/tag201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tags" Target="../tags/tag197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31" Type="http://schemas.openxmlformats.org/officeDocument/2006/relationships/tags" Target="../tags/tag200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tags" Target="../tags/tag196.xml"/><Relationship Id="rId30" Type="http://schemas.openxmlformats.org/officeDocument/2006/relationships/tags" Target="../tags/tag199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9247409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9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25" y="6309320"/>
            <a:ext cx="1040246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30924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8" r:id="rId3"/>
    <p:sldLayoutId id="2147483686" r:id="rId4"/>
    <p:sldLayoutId id="2147483674" r:id="rId5"/>
    <p:sldLayoutId id="2147483689" r:id="rId6"/>
    <p:sldLayoutId id="2147483685" r:id="rId7"/>
    <p:sldLayoutId id="2147483679" r:id="rId8"/>
    <p:sldLayoutId id="2147483690" r:id="rId9"/>
    <p:sldLayoutId id="2147483684" r:id="rId10"/>
    <p:sldLayoutId id="2147483680" r:id="rId11"/>
    <p:sldLayoutId id="2147483691" r:id="rId12"/>
    <p:sldLayoutId id="2147483683" r:id="rId13"/>
    <p:sldLayoutId id="214748368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682" r:id="rId23"/>
    <p:sldLayoutId id="2147483670" r:id="rId2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CC63EE-4302-4515-ABA6-576E66C672D2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9BB56-2F0D-4092-935B-EEB2229A4A47}" type="slidenum">
              <a:rPr lang="en-ZA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9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CC63EE-4302-4515-ABA6-576E66C672D2}" type="datetime1">
              <a:rPr lang="en-Z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2021/05/26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ZA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9BB56-2F0D-4092-935B-EEB2229A4A47}" type="slidenum">
              <a:rPr lang="en-ZA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3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4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25" y="6309320"/>
            <a:ext cx="1040246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9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25" y="6309320"/>
            <a:ext cx="1040246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1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25" y="6309320"/>
            <a:ext cx="1040246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fr-FR" dirty="0">
                <a:solidFill>
                  <a:srgbClr val="998F86"/>
                </a:solidFill>
              </a:rPr>
              <a:t>2018 PG MTEC 1 Departmental Engagement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325" y="6309320"/>
            <a:ext cx="1040246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5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653136"/>
            <a:ext cx="8208912" cy="744908"/>
          </a:xfrm>
        </p:spPr>
        <p:txBody>
          <a:bodyPr>
            <a:normAutofit/>
          </a:bodyPr>
          <a:lstStyle/>
          <a:p>
            <a:r>
              <a:rPr lang="en-ZA" dirty="0" smtClean="0"/>
              <a:t>Plant Sciences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11760" y="5398044"/>
            <a:ext cx="3528044" cy="365125"/>
          </a:xfrm>
        </p:spPr>
        <p:txBody>
          <a:bodyPr>
            <a:noAutofit/>
          </a:bodyPr>
          <a:lstStyle/>
          <a:p>
            <a:r>
              <a:rPr lang="en-ZA" dirty="0" smtClean="0"/>
              <a:t> </a:t>
            </a:r>
            <a:r>
              <a:rPr lang="en-ZA" dirty="0"/>
              <a:t>CANOLA </a:t>
            </a:r>
            <a:r>
              <a:rPr lang="en-ZA" dirty="0" smtClean="0"/>
              <a:t>INLIGTINGSDAG: </a:t>
            </a:r>
            <a:r>
              <a:rPr lang="en-ZA" dirty="0" err="1" smtClean="0"/>
              <a:t>Hopefield</a:t>
            </a:r>
            <a:r>
              <a:rPr lang="en-ZA" dirty="0" smtClean="0"/>
              <a:t> 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Piet Lombard</a:t>
            </a:r>
            <a:endParaRPr lang="en-GB" dirty="0"/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</p:spPr>
        <p:txBody>
          <a:bodyPr/>
          <a:lstStyle/>
          <a:p>
            <a:r>
              <a:rPr lang="en-ZA" dirty="0" smtClean="0"/>
              <a:t>28 Mei 2021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" y="3483242"/>
            <a:ext cx="3267282" cy="3471998"/>
          </a:xfrm>
          <a:prstGeom prst="rect">
            <a:avLst/>
          </a:prstGeom>
          <a:effectLst>
            <a:outerShdw blurRad="50800" dist="50800" algn="ctr" rotWithShape="0">
              <a:srgbClr val="FFFF00">
                <a:alpha val="43000"/>
              </a:srgbClr>
            </a:outerShdw>
          </a:effectLst>
          <a:scene3d>
            <a:camera prst="isometricOffAxis2Right">
              <a:rot lat="1080000" lon="19800000" rev="0"/>
            </a:camera>
            <a:lightRig rig="threePt" dir="t"/>
          </a:scene3d>
        </p:spPr>
      </p:pic>
      <p:sp>
        <p:nvSpPr>
          <p:cNvPr id="2" name="Rectangle 1"/>
          <p:cNvSpPr/>
          <p:nvPr/>
        </p:nvSpPr>
        <p:spPr>
          <a:xfrm>
            <a:off x="611560" y="2581889"/>
            <a:ext cx="8664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sz="2400" dirty="0" err="1" smtClean="0">
                <a:solidFill>
                  <a:schemeClr val="bg1"/>
                </a:solidFill>
                <a:latin typeface="+mj-lt"/>
              </a:rPr>
              <a:t>Kultivarevaluasie</a:t>
            </a:r>
            <a:r>
              <a:rPr lang="af-ZA" sz="24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af-ZA" sz="2400" dirty="0">
                <a:solidFill>
                  <a:schemeClr val="bg1"/>
                </a:solidFill>
                <a:latin typeface="+mj-lt"/>
              </a:rPr>
              <a:t>Riglyne </a:t>
            </a:r>
            <a:r>
              <a:rPr lang="af-ZA" sz="2400" dirty="0" err="1">
                <a:solidFill>
                  <a:schemeClr val="bg1"/>
                </a:solidFill>
                <a:latin typeface="+mj-lt"/>
              </a:rPr>
              <a:t>tov</a:t>
            </a:r>
            <a:r>
              <a:rPr lang="af-ZA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af-ZA" sz="2400" dirty="0" smtClean="0">
                <a:solidFill>
                  <a:schemeClr val="bg1"/>
                </a:solidFill>
                <a:latin typeface="+mj-lt"/>
              </a:rPr>
              <a:t>Kultivarkeuse</a:t>
            </a:r>
          </a:p>
          <a:p>
            <a:r>
              <a:rPr lang="af-ZA" sz="2000" dirty="0" smtClean="0">
                <a:solidFill>
                  <a:schemeClr val="bg1"/>
                </a:solidFill>
              </a:rPr>
              <a:t>P Lombard, L Smorenburg &amp; J Strauss</a:t>
            </a:r>
            <a:endParaRPr lang="en-ZA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0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Aanpasbaarheid: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490792"/>
            <a:ext cx="8568952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Aanpasbaarheid van die kultivar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by die omgewing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is noodsaak.</a:t>
            </a:r>
          </a:p>
          <a:p>
            <a:pPr marL="0" lvl="1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af-ZA" altLang="en-US" sz="2000" dirty="0" smtClean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Kultivars met ŉ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langer groeiseisoen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moet net oorweeg word waar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vroeg gesaai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kan word en/of en in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natter koue omgewing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.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Ons oorweeg die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TT kultivars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waar ons met uitdagings sit </a:t>
            </a:r>
            <a:r>
              <a:rPr lang="af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t.o.v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onkruide met weerstand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Die Swartland is bekend vir sy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droë somers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 gevolglik is die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oordrag van </a:t>
            </a:r>
            <a:r>
              <a:rPr lang="af-ZA" altLang="en-US" sz="2000" b="1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SU’s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die grond vanaf die vorige seisoen soms ’n probleem.  </a:t>
            </a:r>
            <a:endParaRPr lang="af-ZA" altLang="en-US" sz="2000" dirty="0" smtClean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kultivars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het nie SU-weerstand nie maar hanteer die oordrag in die grond beter (dit verlaag net die risiko).  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en-ZA" altLang="en-US" sz="2000" b="1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en-ZA" altLang="en-US" sz="1600" dirty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Kom ons kyk terug na 2020 en vroeër: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313"/>
            <a:ext cx="7956376" cy="53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Kan ek die seisoen se potensiaal benut?</a:t>
            </a:r>
            <a:b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</a:br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2020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115069576"/>
              </p:ext>
            </p:extLst>
          </p:nvPr>
        </p:nvGraphicFramePr>
        <p:xfrm>
          <a:off x="0" y="1417638"/>
          <a:ext cx="9144000" cy="5440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20267" y="5503019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25 Mei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772268" y="6055335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3" name="TextBox 12"/>
          <p:cNvSpPr txBox="1"/>
          <p:nvPr/>
        </p:nvSpPr>
        <p:spPr>
          <a:xfrm>
            <a:off x="5436096" y="4519863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2 Aug.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91" y="4221088"/>
            <a:ext cx="623445" cy="93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061688"/>
            <a:ext cx="1187952" cy="7919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39944" y="3879262"/>
            <a:ext cx="8937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30 Okt.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6037512" y="1844825"/>
            <a:ext cx="1500446" cy="252000"/>
          </a:xfrm>
          <a:prstGeom prst="left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7" name="Left-Right Arrow 16"/>
          <p:cNvSpPr/>
          <p:nvPr/>
        </p:nvSpPr>
        <p:spPr>
          <a:xfrm>
            <a:off x="3880280" y="1855202"/>
            <a:ext cx="2185592" cy="252000"/>
          </a:xfrm>
          <a:prstGeom prst="left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8" name="Left-Right Arrow 17"/>
          <p:cNvSpPr/>
          <p:nvPr/>
        </p:nvSpPr>
        <p:spPr>
          <a:xfrm>
            <a:off x="7538286" y="1853170"/>
            <a:ext cx="1282186" cy="2520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9" name="TextBox 18"/>
          <p:cNvSpPr txBox="1"/>
          <p:nvPr/>
        </p:nvSpPr>
        <p:spPr>
          <a:xfrm>
            <a:off x="7815205" y="1489009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40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7291" y="1516649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45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38328" y="1516649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70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06" y="5246364"/>
            <a:ext cx="960000" cy="720000"/>
          </a:xfrm>
          <a:prstGeom prst="rect">
            <a:avLst/>
          </a:prstGeom>
        </p:spPr>
      </p:pic>
      <p:sp>
        <p:nvSpPr>
          <p:cNvPr id="22" name="Up Arrow 21"/>
          <p:cNvSpPr/>
          <p:nvPr/>
        </p:nvSpPr>
        <p:spPr>
          <a:xfrm>
            <a:off x="3967479" y="6045562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3" name="Up Arrow 22"/>
          <p:cNvSpPr/>
          <p:nvPr/>
        </p:nvSpPr>
        <p:spPr>
          <a:xfrm>
            <a:off x="6177536" y="6045562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4" name="Up Arrow 23"/>
          <p:cNvSpPr/>
          <p:nvPr/>
        </p:nvSpPr>
        <p:spPr>
          <a:xfrm>
            <a:off x="7700126" y="6054104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 dirty="0"/>
          </a:p>
        </p:txBody>
      </p:sp>
      <p:sp>
        <p:nvSpPr>
          <p:cNvPr id="25" name="Up Arrow 24"/>
          <p:cNvSpPr/>
          <p:nvPr/>
        </p:nvSpPr>
        <p:spPr>
          <a:xfrm>
            <a:off x="5924999" y="6061007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6" name="Up Arrow 25"/>
          <p:cNvSpPr/>
          <p:nvPr/>
        </p:nvSpPr>
        <p:spPr>
          <a:xfrm>
            <a:off x="7432215" y="6055335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7" name="Up Arrow 26"/>
          <p:cNvSpPr/>
          <p:nvPr/>
        </p:nvSpPr>
        <p:spPr>
          <a:xfrm>
            <a:off x="8698690" y="6045562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8" name="Up Arrow 27"/>
          <p:cNvSpPr/>
          <p:nvPr/>
        </p:nvSpPr>
        <p:spPr>
          <a:xfrm>
            <a:off x="8887686" y="6054104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9" name="TextBox 28"/>
          <p:cNvSpPr txBox="1"/>
          <p:nvPr/>
        </p:nvSpPr>
        <p:spPr>
          <a:xfrm>
            <a:off x="7863578" y="2200155"/>
            <a:ext cx="1213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35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52303" y="2202747"/>
            <a:ext cx="1213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45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54352" y="2204017"/>
            <a:ext cx="1213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70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2" name="Left-Right Arrow 31"/>
          <p:cNvSpPr/>
          <p:nvPr/>
        </p:nvSpPr>
        <p:spPr>
          <a:xfrm>
            <a:off x="4110583" y="2080325"/>
            <a:ext cx="2185592" cy="252000"/>
          </a:xfrm>
          <a:prstGeom prst="left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3" name="Left-Right Arrow 32"/>
          <p:cNvSpPr/>
          <p:nvPr/>
        </p:nvSpPr>
        <p:spPr>
          <a:xfrm>
            <a:off x="6296503" y="2081081"/>
            <a:ext cx="1500446" cy="252000"/>
          </a:xfrm>
          <a:prstGeom prst="left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4" name="Left-Right Arrow 33"/>
          <p:cNvSpPr/>
          <p:nvPr/>
        </p:nvSpPr>
        <p:spPr>
          <a:xfrm>
            <a:off x="7795073" y="2088574"/>
            <a:ext cx="1149502" cy="2520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9551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950786"/>
              </p:ext>
            </p:extLst>
          </p:nvPr>
        </p:nvGraphicFramePr>
        <p:xfrm>
          <a:off x="0" y="1417638"/>
          <a:ext cx="9169298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Kan ek die seisoen se potensiaal benut?</a:t>
            </a:r>
            <a:b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</a:br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2019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4778" y="5489595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19 Mei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491880" y="6036919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3" name="TextBox 12"/>
          <p:cNvSpPr txBox="1"/>
          <p:nvPr/>
        </p:nvSpPr>
        <p:spPr>
          <a:xfrm>
            <a:off x="5193801" y="4396752"/>
            <a:ext cx="1213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8 Aug.</a:t>
            </a:r>
          </a:p>
          <a:p>
            <a:r>
              <a:rPr lang="af-ZA" sz="1600" dirty="0" smtClean="0">
                <a:latin typeface="Century Gothic" panose="020B0502020202020204" pitchFamily="34" charset="0"/>
              </a:rPr>
              <a:t>+6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39" y="4221087"/>
            <a:ext cx="623445" cy="93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21" y="3136289"/>
            <a:ext cx="1187952" cy="7919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21097" y="3920332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15 Okt.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7380312" y="1628800"/>
            <a:ext cx="1026165" cy="2520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9" name="TextBox 18"/>
          <p:cNvSpPr txBox="1"/>
          <p:nvPr/>
        </p:nvSpPr>
        <p:spPr>
          <a:xfrm>
            <a:off x="7473660" y="1340768"/>
            <a:ext cx="1595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30 dae (-10)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8503" y="1340768"/>
            <a:ext cx="1450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32 dae (-13)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7189" y="1340768"/>
            <a:ext cx="195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85 dae (+15 dae)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05" y="5201032"/>
            <a:ext cx="960000" cy="72000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6336808" y="1628800"/>
            <a:ext cx="1032077" cy="252000"/>
          </a:xfrm>
          <a:prstGeom prst="left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7" name="Left-Right Arrow 16"/>
          <p:cNvSpPr/>
          <p:nvPr/>
        </p:nvSpPr>
        <p:spPr>
          <a:xfrm>
            <a:off x="3600504" y="1628800"/>
            <a:ext cx="2736304" cy="252000"/>
          </a:xfrm>
          <a:prstGeom prst="left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3" name="Up Arrow 22"/>
          <p:cNvSpPr/>
          <p:nvPr/>
        </p:nvSpPr>
        <p:spPr>
          <a:xfrm>
            <a:off x="8281371" y="6024379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4" name="Up Arrow 23"/>
          <p:cNvSpPr/>
          <p:nvPr/>
        </p:nvSpPr>
        <p:spPr>
          <a:xfrm>
            <a:off x="6222577" y="6036919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5" name="Up Arrow 24"/>
          <p:cNvSpPr/>
          <p:nvPr/>
        </p:nvSpPr>
        <p:spPr>
          <a:xfrm>
            <a:off x="3846881" y="6036919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6" name="Up Arrow 25"/>
          <p:cNvSpPr/>
          <p:nvPr/>
        </p:nvSpPr>
        <p:spPr>
          <a:xfrm>
            <a:off x="7493056" y="6045653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7" name="Up Arrow 26"/>
          <p:cNvSpPr/>
          <p:nvPr/>
        </p:nvSpPr>
        <p:spPr>
          <a:xfrm>
            <a:off x="6490546" y="6036300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8" name="Up Arrow 27"/>
          <p:cNvSpPr/>
          <p:nvPr/>
        </p:nvSpPr>
        <p:spPr>
          <a:xfrm>
            <a:off x="7272384" y="6043157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9" name="Up Arrow 28"/>
          <p:cNvSpPr/>
          <p:nvPr/>
        </p:nvSpPr>
        <p:spPr>
          <a:xfrm>
            <a:off x="8420348" y="6012954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3" name="Left-Right Arrow 32"/>
          <p:cNvSpPr/>
          <p:nvPr/>
        </p:nvSpPr>
        <p:spPr>
          <a:xfrm>
            <a:off x="3954808" y="1916832"/>
            <a:ext cx="2636667" cy="252000"/>
          </a:xfrm>
          <a:prstGeom prst="left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4" name="Left-Right Arrow 33"/>
          <p:cNvSpPr/>
          <p:nvPr/>
        </p:nvSpPr>
        <p:spPr>
          <a:xfrm>
            <a:off x="6598558" y="1916832"/>
            <a:ext cx="949228" cy="252000"/>
          </a:xfrm>
          <a:prstGeom prst="left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5" name="Left-Right Arrow 34"/>
          <p:cNvSpPr/>
          <p:nvPr/>
        </p:nvSpPr>
        <p:spPr>
          <a:xfrm>
            <a:off x="7548806" y="1916832"/>
            <a:ext cx="987998" cy="2520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6" name="TextBox 35"/>
          <p:cNvSpPr txBox="1"/>
          <p:nvPr/>
        </p:nvSpPr>
        <p:spPr>
          <a:xfrm>
            <a:off x="7601068" y="2060848"/>
            <a:ext cx="1085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29 dae 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25783" y="2060848"/>
            <a:ext cx="145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30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16015" y="2060848"/>
            <a:ext cx="141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82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  <p:bldP spid="18" grpId="0" animBg="1"/>
      <p:bldP spid="19" grpId="0"/>
      <p:bldP spid="20" grpId="0"/>
      <p:bldP spid="21" grpId="0"/>
      <p:bldP spid="10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375822"/>
              </p:ext>
            </p:extLst>
          </p:nvPr>
        </p:nvGraphicFramePr>
        <p:xfrm>
          <a:off x="0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Kan ek die seisoen se potensiaal benut?</a:t>
            </a:r>
            <a:b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</a:br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2018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195" y="5543839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9 Mei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141196" y="6044670"/>
            <a:ext cx="216024" cy="14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3" name="TextBox 12"/>
          <p:cNvSpPr txBox="1"/>
          <p:nvPr/>
        </p:nvSpPr>
        <p:spPr>
          <a:xfrm>
            <a:off x="4606131" y="4350586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25 Jul.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74629"/>
            <a:ext cx="623445" cy="93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21" y="3136289"/>
            <a:ext cx="1187952" cy="7919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21097" y="3920332"/>
            <a:ext cx="1213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15 Okt.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7275718" y="1833773"/>
            <a:ext cx="1224000" cy="2520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9" name="TextBox 18"/>
          <p:cNvSpPr txBox="1"/>
          <p:nvPr/>
        </p:nvSpPr>
        <p:spPr>
          <a:xfrm>
            <a:off x="7378922" y="1495291"/>
            <a:ext cx="15951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37 dae (-5)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1492965"/>
            <a:ext cx="17171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45 dae (=2020)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6104" y="1488809"/>
            <a:ext cx="19560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78 dae (+8 dae)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3" y="5084366"/>
            <a:ext cx="960000" cy="72000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5796134" y="1844824"/>
            <a:ext cx="1476000" cy="252000"/>
          </a:xfrm>
          <a:prstGeom prst="left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17" name="Left-Right Arrow 16"/>
          <p:cNvSpPr/>
          <p:nvPr/>
        </p:nvSpPr>
        <p:spPr>
          <a:xfrm>
            <a:off x="3237037" y="1845905"/>
            <a:ext cx="2556000" cy="252000"/>
          </a:xfrm>
          <a:prstGeom prst="left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7" name="Up Arrow 26"/>
          <p:cNvSpPr/>
          <p:nvPr/>
        </p:nvSpPr>
        <p:spPr>
          <a:xfrm>
            <a:off x="3724491" y="6044670"/>
            <a:ext cx="216024" cy="144056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8" name="Up Arrow 27"/>
          <p:cNvSpPr/>
          <p:nvPr/>
        </p:nvSpPr>
        <p:spPr>
          <a:xfrm>
            <a:off x="7147651" y="5472749"/>
            <a:ext cx="252000" cy="7194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29" name="Up Arrow 28"/>
          <p:cNvSpPr/>
          <p:nvPr/>
        </p:nvSpPr>
        <p:spPr>
          <a:xfrm>
            <a:off x="5675810" y="5733256"/>
            <a:ext cx="252000" cy="4554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0" name="Up Arrow 29"/>
          <p:cNvSpPr/>
          <p:nvPr/>
        </p:nvSpPr>
        <p:spPr>
          <a:xfrm>
            <a:off x="7519116" y="5475075"/>
            <a:ext cx="252000" cy="719867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1" name="Up Arrow 30"/>
          <p:cNvSpPr/>
          <p:nvPr/>
        </p:nvSpPr>
        <p:spPr>
          <a:xfrm>
            <a:off x="5891834" y="5733256"/>
            <a:ext cx="252000" cy="45547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2" name="Up Arrow 31"/>
          <p:cNvSpPr/>
          <p:nvPr/>
        </p:nvSpPr>
        <p:spPr>
          <a:xfrm>
            <a:off x="8383252" y="5229200"/>
            <a:ext cx="252000" cy="9678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3" name="Up Arrow 32"/>
          <p:cNvSpPr/>
          <p:nvPr/>
        </p:nvSpPr>
        <p:spPr>
          <a:xfrm>
            <a:off x="8538691" y="5229200"/>
            <a:ext cx="252000" cy="96787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cxnSp>
        <p:nvCxnSpPr>
          <p:cNvPr id="34" name="Straight Connector 33"/>
          <p:cNvCxnSpPr>
            <a:endCxn id="17" idx="3"/>
          </p:cNvCxnSpPr>
          <p:nvPr/>
        </p:nvCxnSpPr>
        <p:spPr>
          <a:xfrm flipV="1">
            <a:off x="3237037" y="1971905"/>
            <a:ext cx="0" cy="4049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Left-Right Arrow 34"/>
          <p:cNvSpPr/>
          <p:nvPr/>
        </p:nvSpPr>
        <p:spPr>
          <a:xfrm>
            <a:off x="3851920" y="2128913"/>
            <a:ext cx="2133002" cy="252000"/>
          </a:xfrm>
          <a:prstGeom prst="left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6" name="TextBox 35"/>
          <p:cNvSpPr txBox="1"/>
          <p:nvPr/>
        </p:nvSpPr>
        <p:spPr>
          <a:xfrm>
            <a:off x="4016177" y="2379696"/>
            <a:ext cx="195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67 dae -3 dae)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68144" y="2383165"/>
            <a:ext cx="1717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47 dae +2 dae)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sp>
        <p:nvSpPr>
          <p:cNvPr id="38" name="Left-Right Arrow 37"/>
          <p:cNvSpPr/>
          <p:nvPr/>
        </p:nvSpPr>
        <p:spPr>
          <a:xfrm>
            <a:off x="5997235" y="2125246"/>
            <a:ext cx="1620000" cy="252000"/>
          </a:xfrm>
          <a:prstGeom prst="left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9" name="Left-Right Arrow 38"/>
          <p:cNvSpPr/>
          <p:nvPr/>
        </p:nvSpPr>
        <p:spPr>
          <a:xfrm>
            <a:off x="7632056" y="2124741"/>
            <a:ext cx="1008000" cy="2520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40" name="TextBox 39"/>
          <p:cNvSpPr txBox="1"/>
          <p:nvPr/>
        </p:nvSpPr>
        <p:spPr>
          <a:xfrm>
            <a:off x="7617235" y="2376566"/>
            <a:ext cx="1595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1600" dirty="0" smtClean="0">
                <a:latin typeface="Century Gothic" panose="020B0502020202020204" pitchFamily="34" charset="0"/>
              </a:rPr>
              <a:t>32 dae</a:t>
            </a:r>
            <a:endParaRPr lang="af-ZA" sz="1600" dirty="0">
              <a:latin typeface="Century Gothic" panose="020B0502020202020204" pitchFamily="34" charset="0"/>
            </a:endParaRPr>
          </a:p>
        </p:txBody>
      </p:sp>
      <p:cxnSp>
        <p:nvCxnSpPr>
          <p:cNvPr id="41" name="Straight Connector 40"/>
          <p:cNvCxnSpPr>
            <a:endCxn id="35" idx="3"/>
          </p:cNvCxnSpPr>
          <p:nvPr/>
        </p:nvCxnSpPr>
        <p:spPr>
          <a:xfrm flipV="1">
            <a:off x="3851920" y="2254913"/>
            <a:ext cx="0" cy="37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2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10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/>
      <p:bldP spid="37" grpId="0"/>
      <p:bldP spid="38" grpId="0" animBg="1"/>
      <p:bldP spid="3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Drie seisoen</a:t>
            </a:r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/>
            </a:r>
            <a:b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</a:b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738663"/>
              </p:ext>
            </p:extLst>
          </p:nvPr>
        </p:nvGraphicFramePr>
        <p:xfrm>
          <a:off x="0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ight Arrow 23"/>
          <p:cNvSpPr/>
          <p:nvPr/>
        </p:nvSpPr>
        <p:spPr>
          <a:xfrm rot="3145653">
            <a:off x="7958120" y="2088922"/>
            <a:ext cx="576064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3145653">
            <a:off x="8099274" y="3871945"/>
            <a:ext cx="576064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eft Brace 26"/>
          <p:cNvSpPr/>
          <p:nvPr/>
        </p:nvSpPr>
        <p:spPr>
          <a:xfrm rot="3939471">
            <a:off x="6624217" y="3804910"/>
            <a:ext cx="527720" cy="1295577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49498" y="2232938"/>
            <a:ext cx="8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dirty="0" smtClean="0"/>
              <a:t>2019</a:t>
            </a:r>
            <a:endParaRPr lang="af-ZA" dirty="0"/>
          </a:p>
        </p:txBody>
      </p:sp>
      <p:sp>
        <p:nvSpPr>
          <p:cNvPr id="28" name="TextBox 27"/>
          <p:cNvSpPr txBox="1"/>
          <p:nvPr/>
        </p:nvSpPr>
        <p:spPr>
          <a:xfrm>
            <a:off x="7586996" y="1573464"/>
            <a:ext cx="8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dirty="0" smtClean="0"/>
              <a:t>2018</a:t>
            </a:r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0167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Re</a:t>
            </a:r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Calibri" panose="020F0502020204030204" pitchFamily="34" charset="0"/>
              </a:rPr>
              <a:t>ënval</a:t>
            </a:r>
            <a:r>
              <a:rPr lang="af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tydens en na blom (60 dae) &amp; gemiddelde temperatuur:</a:t>
            </a:r>
            <a:endParaRPr lang="af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879728"/>
              </p:ext>
            </p:extLst>
          </p:nvPr>
        </p:nvGraphicFramePr>
        <p:xfrm>
          <a:off x="179512" y="1484313"/>
          <a:ext cx="8784976" cy="523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62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Re</a:t>
            </a:r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Calibri" panose="020F0502020204030204" pitchFamily="34" charset="0"/>
              </a:rPr>
              <a:t>ënval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</a:t>
            </a:r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tydens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</a:t>
            </a:r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en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</a:t>
            </a:r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na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</a:t>
            </a:r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blom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(60 </a:t>
            </a:r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dae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):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914939"/>
              </p:ext>
            </p:extLst>
          </p:nvPr>
        </p:nvGraphicFramePr>
        <p:xfrm>
          <a:off x="0" y="1417639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val 1"/>
          <p:cNvSpPr/>
          <p:nvPr/>
        </p:nvSpPr>
        <p:spPr>
          <a:xfrm rot="20360816">
            <a:off x="1142124" y="2482049"/>
            <a:ext cx="5233232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5423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75656" y="3717032"/>
            <a:ext cx="69127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977585"/>
              </p:ext>
            </p:extLst>
          </p:nvPr>
        </p:nvGraphicFramePr>
        <p:xfrm>
          <a:off x="-36514" y="1417638"/>
          <a:ext cx="9180514" cy="5440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Saaidatum: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545380"/>
              </p:ext>
            </p:extLst>
          </p:nvPr>
        </p:nvGraphicFramePr>
        <p:xfrm>
          <a:off x="104775" y="1404165"/>
          <a:ext cx="9144000" cy="537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1547664" y="3573016"/>
            <a:ext cx="69127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8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Saaidatum: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Hoe kies ek my kultivar?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24F4D-5016-437F-A9E1-A1974A8689EC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564904"/>
            <a:ext cx="4214637" cy="324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4" y="2708920"/>
            <a:ext cx="4574950" cy="3419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4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Opsomming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490792"/>
            <a:ext cx="856895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’n Groot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deel van opbrengs potensiaal word bepaal na ek my laaste aksie reeds uitgevoer het.</a:t>
            </a:r>
          </a:p>
          <a:p>
            <a:pPr marL="0" lvl="1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af-ZA" altLang="en-US" sz="2000" dirty="0" smtClean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Die opbrengs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wissel met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1.55%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vir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elke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1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mm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wat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reënval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wissel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(&gt;15mm) vir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60 dae periode na aanvang van blom.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  <a:p>
            <a:pPr marL="0" lvl="1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af-ZA" altLang="en-US" sz="2000" dirty="0" smtClean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Die opbrengs verwagting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neem toe met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1.5 - 1.6%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vir elke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dag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wat die saailinge vroe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ër opkom.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b="1" dirty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Wat is die vroegste datum vir die Swartland?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Ek het nie data beskikbaar vir April nie maar natuurlike omstandighede bepaal wat moontlik is in die Swartland. </a:t>
            </a:r>
            <a:endParaRPr lang="af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b="1" dirty="0" smtClean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b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Reënval van 20mm word as betekenisvol beskou,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 ons vroeg wil plant (laaste week van April) plant in voldoende vog. </a:t>
            </a:r>
            <a:endParaRPr lang="af-ZA" altLang="en-US" sz="2000" dirty="0" smtClean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en-ZA" altLang="en-US" sz="2000" b="1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en-ZA" altLang="en-US" sz="1600" dirty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Opsomming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490792"/>
            <a:ext cx="8568952" cy="468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Belangrik: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Dit wil voorkom of ’n plantdatum in die middel Swartland van tot 9 Mei nie ’n opbrengsverlaging tot gevolg het nie. </a:t>
            </a:r>
          </a:p>
          <a:p>
            <a:pPr marL="0" lvl="1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af-ZA" altLang="en-US" sz="2000" dirty="0" smtClean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As ŉ reël word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vinnige tot medium kultivars 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vir die Swartland aanbeveel. 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dirty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dirty="0" smtClean="0">
                <a:solidFill>
                  <a:srgbClr val="000000"/>
                </a:solidFill>
                <a:latin typeface="Century Gothic" pitchFamily="34" charset="0"/>
                <a:cs typeface="Arial" panose="020B0604020202020204" pitchFamily="34" charset="0"/>
              </a:rPr>
              <a:t> Rede: wanneer laat kultivars blom is die risiko soveel groter om aan ho</a:t>
            </a:r>
            <a:r>
              <a:rPr lang="af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ër temperature blootgestel te word. 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b="1" dirty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Mag ons ’n seisoen soos 2020 </a:t>
            </a: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beleef!</a:t>
            </a: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endParaRPr lang="af-ZA" altLang="en-US" sz="2000" b="1" dirty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9388" lvl="1" indent="-179388" algn="just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  <a:defRPr/>
            </a:pPr>
            <a:r>
              <a:rPr lang="af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Wees veilig wees gesond!</a:t>
            </a:r>
            <a:endParaRPr lang="en-ZA" altLang="en-US" sz="2000" b="1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defRPr/>
            </a:pPr>
            <a:endParaRPr lang="en-ZA" altLang="en-US" sz="1600" dirty="0">
              <a:solidFill>
                <a:srgbClr val="000000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35275" y="2697163"/>
            <a:ext cx="3897313" cy="265112"/>
          </a:xfrm>
        </p:spPr>
        <p:txBody>
          <a:bodyPr/>
          <a:lstStyle/>
          <a:p>
            <a:pPr eaLnBrk="1" hangingPunct="1"/>
            <a:r>
              <a:rPr lang="en-GB" altLang="en-US" smtClean="0"/>
              <a:t>Piet Lombard</a:t>
            </a:r>
          </a:p>
        </p:txBody>
      </p:sp>
      <p:sp>
        <p:nvSpPr>
          <p:cNvPr id="5325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835275" y="2963863"/>
            <a:ext cx="3897313" cy="266700"/>
          </a:xfrm>
        </p:spPr>
        <p:txBody>
          <a:bodyPr/>
          <a:lstStyle/>
          <a:p>
            <a:pPr eaLnBrk="1" hangingPunct="1"/>
            <a:r>
              <a:rPr lang="en-GB" altLang="en-US" smtClean="0"/>
              <a:t>Directorate Plant Sciences</a:t>
            </a:r>
          </a:p>
        </p:txBody>
      </p:sp>
      <p:sp>
        <p:nvSpPr>
          <p:cNvPr id="53252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3494088"/>
            <a:ext cx="1439862" cy="2667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082 9071144</a:t>
            </a:r>
          </a:p>
        </p:txBody>
      </p:sp>
      <p:sp>
        <p:nvSpPr>
          <p:cNvPr id="5325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35275" y="3768725"/>
            <a:ext cx="3733800" cy="266700"/>
          </a:xfrm>
        </p:spPr>
        <p:txBody>
          <a:bodyPr/>
          <a:lstStyle/>
          <a:p>
            <a:pPr eaLnBrk="1" hangingPunct="1"/>
            <a:r>
              <a:rPr lang="en-GB" altLang="en-US" smtClean="0"/>
              <a:t>PietL@elsenburg.com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9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812181"/>
              </p:ext>
            </p:extLst>
          </p:nvPr>
        </p:nvGraphicFramePr>
        <p:xfrm>
          <a:off x="0" y="5"/>
          <a:ext cx="9144002" cy="68579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18818"/>
                <a:gridCol w="1931296"/>
                <a:gridCol w="1931296"/>
                <a:gridCol w="1931296"/>
                <a:gridCol w="1931296"/>
              </a:tblGrid>
              <a:tr h="57838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6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Kultivars</a:t>
                      </a:r>
                      <a:r>
                        <a:rPr lang="en-ZA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l" fontAlgn="ctr"/>
                      <a:r>
                        <a:rPr lang="en-ZA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en-ZA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Langgew</a:t>
                      </a:r>
                      <a:r>
                        <a:rPr lang="en-ZA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</a:t>
                      </a:r>
                      <a:r>
                        <a:rPr lang="en-ZA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 Mei 2020</a:t>
                      </a:r>
                      <a:endParaRPr lang="en-ZA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Langgew</a:t>
                      </a:r>
                      <a:r>
                        <a:rPr lang="en-ZA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 </a:t>
                      </a:r>
                      <a:r>
                        <a:rPr lang="en-ZA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 Junie 2020</a:t>
                      </a:r>
                      <a:endParaRPr lang="en-ZA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Hopefield</a:t>
                      </a:r>
                      <a:endParaRPr lang="en-ZA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 Mei 2020</a:t>
                      </a:r>
                      <a:endParaRPr lang="en-ZA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Wes-</a:t>
                      </a:r>
                      <a:r>
                        <a:rPr lang="en-ZA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Kaap</a:t>
                      </a:r>
                      <a:endParaRPr lang="en-ZA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n-ZA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Gemiddeld</a:t>
                      </a:r>
                      <a:endParaRPr lang="en-ZA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18703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ZA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u="none" strike="noStrike" dirty="0">
                          <a:effectLst/>
                          <a:latin typeface="+mn-lt"/>
                        </a:rPr>
                        <a:t>kg ha</a:t>
                      </a:r>
                      <a:r>
                        <a:rPr lang="en-ZA" sz="1200" u="none" strike="noStrike" baseline="30000" dirty="0">
                          <a:effectLst/>
                          <a:latin typeface="+mn-lt"/>
                        </a:rPr>
                        <a:t>-1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u="none" strike="noStrike" dirty="0">
                          <a:effectLst/>
                          <a:latin typeface="+mn-lt"/>
                        </a:rPr>
                        <a:t>kg ha</a:t>
                      </a:r>
                      <a:r>
                        <a:rPr lang="en-ZA" sz="1200" u="none" strike="noStrike" baseline="30000" dirty="0">
                          <a:effectLst/>
                          <a:latin typeface="+mn-lt"/>
                        </a:rPr>
                        <a:t>-1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u="none" strike="noStrike">
                          <a:effectLst/>
                          <a:latin typeface="+mn-lt"/>
                        </a:rPr>
                        <a:t>kg ha</a:t>
                      </a:r>
                      <a:r>
                        <a:rPr lang="en-ZA" sz="1200" u="none" strike="noStrike" baseline="30000">
                          <a:effectLst/>
                          <a:latin typeface="+mn-lt"/>
                        </a:rPr>
                        <a:t>-1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u="none" strike="noStrike" dirty="0">
                          <a:effectLst/>
                          <a:latin typeface="+mn-lt"/>
                        </a:rPr>
                        <a:t>kg ha</a:t>
                      </a:r>
                      <a:r>
                        <a:rPr lang="en-ZA" sz="1200" u="none" strike="noStrike" baseline="30000" dirty="0">
                          <a:effectLst/>
                          <a:latin typeface="+mn-lt"/>
                        </a:rPr>
                        <a:t>-1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Hyola</a:t>
                      </a:r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 50 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2826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3430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2343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3166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Diamond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3579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3513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3572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Tango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2712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2874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2035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2940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Quarts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3668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3203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3084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3683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689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2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Konv</a:t>
                      </a:r>
                      <a:r>
                        <a:rPr lang="en-ZA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gem.</a:t>
                      </a:r>
                      <a:endParaRPr lang="en-ZA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3196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C600">
                            <a:shade val="30000"/>
                            <a:satMod val="115000"/>
                          </a:srgbClr>
                        </a:gs>
                        <a:gs pos="50000">
                          <a:srgbClr val="FFC600">
                            <a:shade val="67500"/>
                            <a:satMod val="115000"/>
                          </a:srgbClr>
                        </a:gs>
                        <a:gs pos="100000">
                          <a:srgbClr val="FFC6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3255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C600">
                            <a:shade val="30000"/>
                            <a:satMod val="115000"/>
                          </a:srgbClr>
                        </a:gs>
                        <a:gs pos="50000">
                          <a:srgbClr val="FFC600">
                            <a:shade val="67500"/>
                            <a:satMod val="115000"/>
                          </a:srgbClr>
                        </a:gs>
                        <a:gs pos="100000">
                          <a:srgbClr val="FFC6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2618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C600">
                            <a:shade val="30000"/>
                            <a:satMod val="115000"/>
                          </a:srgbClr>
                        </a:gs>
                        <a:gs pos="50000">
                          <a:srgbClr val="FFC600">
                            <a:shade val="67500"/>
                            <a:satMod val="115000"/>
                          </a:srgbClr>
                        </a:gs>
                        <a:gs pos="100000">
                          <a:srgbClr val="FFC6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3340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FFC600">
                            <a:shade val="30000"/>
                            <a:satMod val="115000"/>
                          </a:srgbClr>
                        </a:gs>
                        <a:gs pos="50000">
                          <a:srgbClr val="FFC600">
                            <a:shade val="67500"/>
                            <a:satMod val="115000"/>
                          </a:srgbClr>
                        </a:gs>
                        <a:gs pos="100000">
                          <a:srgbClr val="FFC6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43Y92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3934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3570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2650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3664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45Y93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3756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3513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2111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3870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45Y91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3773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3335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2777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3775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44Y90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4072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3550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2681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3804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8329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 </a:t>
                      </a:r>
                      <a:r>
                        <a:rPr lang="en-ZA" sz="12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gemiddeld</a:t>
                      </a:r>
                      <a:endParaRPr lang="en-ZA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3884</a:t>
                      </a: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3492</a:t>
                      </a: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2555</a:t>
                      </a: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3778</a:t>
                      </a: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Alpha TT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3497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3015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2078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3301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cd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Hyola</a:t>
                      </a:r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 555 TT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2789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2938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1686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2772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Hyola</a:t>
                      </a:r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 559 TT 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2832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2366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3028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def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Hyola</a:t>
                      </a:r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 350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2956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3327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1487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2919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Hyola</a:t>
                      </a:r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 650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3079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2977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1634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3069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2309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Hyola</a:t>
                      </a:r>
                      <a:r>
                        <a:rPr lang="en-ZA" sz="12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 580CT</a:t>
                      </a:r>
                      <a:endParaRPr lang="en-ZA" sz="12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3069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bcd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2928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1826</a:t>
                      </a:r>
                      <a:r>
                        <a:rPr lang="en-ZA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cde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2981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rgbClr val="B5AEA7">
                            <a:tint val="66000"/>
                            <a:satMod val="160000"/>
                          </a:srgbClr>
                        </a:gs>
                        <a:gs pos="50000">
                          <a:srgbClr val="B5AEA7">
                            <a:tint val="44500"/>
                            <a:satMod val="160000"/>
                          </a:srgbClr>
                        </a:gs>
                        <a:gs pos="100000">
                          <a:srgbClr val="B5AEA7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95095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TT </a:t>
                      </a:r>
                      <a:r>
                        <a:rPr lang="en-ZA" sz="12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gemiddeld</a:t>
                      </a:r>
                      <a:endParaRPr lang="en-ZA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3037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3052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1846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3012</a:t>
                      </a:r>
                    </a:p>
                  </a:txBody>
                  <a:tcPr marL="7620" marR="7620" marT="7620" marB="0"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8329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2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Proef</a:t>
                      </a:r>
                      <a:r>
                        <a:rPr lang="en-ZA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gem.</a:t>
                      </a:r>
                      <a:endParaRPr lang="en-ZA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3324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3236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2269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3325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18" name="Snip Diagonal Corner Rectangle 17"/>
          <p:cNvSpPr/>
          <p:nvPr/>
        </p:nvSpPr>
        <p:spPr>
          <a:xfrm>
            <a:off x="1931212" y="2609961"/>
            <a:ext cx="936104" cy="1297796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20" name="Snip Diagonal Corner Rectangle 19"/>
          <p:cNvSpPr/>
          <p:nvPr/>
        </p:nvSpPr>
        <p:spPr>
          <a:xfrm>
            <a:off x="1931212" y="1233949"/>
            <a:ext cx="936104" cy="322843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29" name="Snip Diagonal Corner Rectangle 28"/>
          <p:cNvSpPr/>
          <p:nvPr/>
        </p:nvSpPr>
        <p:spPr>
          <a:xfrm>
            <a:off x="1931212" y="1958557"/>
            <a:ext cx="936104" cy="278109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5" name="Snip Diagonal Corner Rectangle 34"/>
          <p:cNvSpPr/>
          <p:nvPr/>
        </p:nvSpPr>
        <p:spPr>
          <a:xfrm>
            <a:off x="3770677" y="2612259"/>
            <a:ext cx="970815" cy="1295498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6" name="Snip Diagonal Corner Rectangle 35"/>
          <p:cNvSpPr/>
          <p:nvPr/>
        </p:nvSpPr>
        <p:spPr>
          <a:xfrm>
            <a:off x="3779912" y="924768"/>
            <a:ext cx="938109" cy="632023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7" name="Snip Diagonal Corner Rectangle 36"/>
          <p:cNvSpPr/>
          <p:nvPr/>
        </p:nvSpPr>
        <p:spPr>
          <a:xfrm>
            <a:off x="5760679" y="3284984"/>
            <a:ext cx="938109" cy="656722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9" name="Snip Diagonal Corner Rectangle 38"/>
          <p:cNvSpPr/>
          <p:nvPr/>
        </p:nvSpPr>
        <p:spPr>
          <a:xfrm>
            <a:off x="7740352" y="2598736"/>
            <a:ext cx="938109" cy="1309021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40" name="Snip Diagonal Corner Rectangle 39"/>
          <p:cNvSpPr/>
          <p:nvPr/>
        </p:nvSpPr>
        <p:spPr>
          <a:xfrm>
            <a:off x="7740352" y="1937577"/>
            <a:ext cx="938109" cy="276908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42" name="Snip Diagonal Corner Rectangle 41"/>
          <p:cNvSpPr/>
          <p:nvPr/>
        </p:nvSpPr>
        <p:spPr>
          <a:xfrm>
            <a:off x="1910334" y="5243287"/>
            <a:ext cx="936104" cy="1000779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45" name="Snip Diagonal Corner Rectangle 44"/>
          <p:cNvSpPr/>
          <p:nvPr/>
        </p:nvSpPr>
        <p:spPr>
          <a:xfrm>
            <a:off x="3834504" y="4262688"/>
            <a:ext cx="936104" cy="632207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49" name="Snip Diagonal Corner Rectangle 48"/>
          <p:cNvSpPr/>
          <p:nvPr/>
        </p:nvSpPr>
        <p:spPr>
          <a:xfrm>
            <a:off x="7668344" y="4264768"/>
            <a:ext cx="936104" cy="271568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25" name="Snip Diagonal Corner Rectangle 24"/>
          <p:cNvSpPr/>
          <p:nvPr/>
        </p:nvSpPr>
        <p:spPr>
          <a:xfrm>
            <a:off x="3770677" y="1927486"/>
            <a:ext cx="938109" cy="309180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26" name="Snip Diagonal Corner Rectangle 25"/>
          <p:cNvSpPr/>
          <p:nvPr/>
        </p:nvSpPr>
        <p:spPr>
          <a:xfrm>
            <a:off x="7740352" y="5634742"/>
            <a:ext cx="936104" cy="257665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5752692" y="1943021"/>
            <a:ext cx="938109" cy="309180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28" name="Snip Diagonal Corner Rectangle 27"/>
          <p:cNvSpPr/>
          <p:nvPr/>
        </p:nvSpPr>
        <p:spPr>
          <a:xfrm>
            <a:off x="5758918" y="4937057"/>
            <a:ext cx="938109" cy="309180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0" name="Snip Diagonal Corner Rectangle 29"/>
          <p:cNvSpPr/>
          <p:nvPr/>
        </p:nvSpPr>
        <p:spPr>
          <a:xfrm>
            <a:off x="5752692" y="931599"/>
            <a:ext cx="938109" cy="625192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1" name="Snip Diagonal Corner Rectangle 30"/>
          <p:cNvSpPr/>
          <p:nvPr/>
        </p:nvSpPr>
        <p:spPr>
          <a:xfrm>
            <a:off x="5755389" y="2598736"/>
            <a:ext cx="938109" cy="309180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2" name="Snip Diagonal Corner Rectangle 31"/>
          <p:cNvSpPr/>
          <p:nvPr/>
        </p:nvSpPr>
        <p:spPr>
          <a:xfrm>
            <a:off x="5760679" y="4251457"/>
            <a:ext cx="938109" cy="624460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3" name="Snip Diagonal Corner Rectangle 32"/>
          <p:cNvSpPr/>
          <p:nvPr/>
        </p:nvSpPr>
        <p:spPr>
          <a:xfrm>
            <a:off x="5760679" y="5619607"/>
            <a:ext cx="938109" cy="624460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34" name="Snip Diagonal Corner Rectangle 33"/>
          <p:cNvSpPr/>
          <p:nvPr/>
        </p:nvSpPr>
        <p:spPr>
          <a:xfrm>
            <a:off x="7740352" y="4907249"/>
            <a:ext cx="936104" cy="301188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51" name="Snip Diagonal Corner Rectangle 50"/>
          <p:cNvSpPr/>
          <p:nvPr/>
        </p:nvSpPr>
        <p:spPr>
          <a:xfrm>
            <a:off x="1910334" y="4220330"/>
            <a:ext cx="938109" cy="309180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52" name="Snip Diagonal Corner Rectangle 51"/>
          <p:cNvSpPr/>
          <p:nvPr/>
        </p:nvSpPr>
        <p:spPr>
          <a:xfrm>
            <a:off x="3834504" y="4937057"/>
            <a:ext cx="938109" cy="629576"/>
          </a:xfrm>
          <a:prstGeom prst="snip2Diag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sp>
        <p:nvSpPr>
          <p:cNvPr id="53" name="Snip Diagonal Corner Rectangle 52"/>
          <p:cNvSpPr/>
          <p:nvPr/>
        </p:nvSpPr>
        <p:spPr>
          <a:xfrm>
            <a:off x="3841090" y="5634742"/>
            <a:ext cx="936104" cy="632207"/>
          </a:xfrm>
          <a:prstGeom prst="snip2DiagRect">
            <a:avLst/>
          </a:prstGeom>
          <a:noFill/>
          <a:ln w="57150">
            <a:solidFill>
              <a:srgbClr val="418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8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Wat is die belangrike vrae?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24F4D-5016-437F-A9E1-A1974A8689EC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31750" name="Rectangle 1"/>
          <p:cNvSpPr>
            <a:spLocks noChangeArrowheads="1"/>
          </p:cNvSpPr>
          <p:nvPr/>
        </p:nvSpPr>
        <p:spPr bwMode="auto">
          <a:xfrm>
            <a:off x="457200" y="1430338"/>
            <a:ext cx="8229600" cy="34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9388" indent="-179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Blip>
                <a:blip r:embed="rId5"/>
              </a:buBlip>
            </a:pP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Vra </a:t>
            </a:r>
            <a:r>
              <a:rPr lang="en-ZA" alt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uself</a:t>
            </a:r>
            <a:r>
              <a:rPr lang="en-ZA" alt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ZA" altLang="en-US" sz="2000" b="1" dirty="0" err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watter</a:t>
            </a:r>
            <a:r>
              <a:rPr lang="en-ZA" altLang="en-US" sz="20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b="1" dirty="0" err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onkruide</a:t>
            </a:r>
            <a:r>
              <a:rPr lang="en-ZA" altLang="en-US" sz="20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is ‘n </a:t>
            </a:r>
            <a:r>
              <a:rPr lang="en-ZA" altLang="en-US" sz="2000" b="1" dirty="0" err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probleem</a:t>
            </a:r>
            <a:r>
              <a:rPr lang="en-ZA" altLang="en-US" sz="20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 die </a:t>
            </a:r>
            <a:r>
              <a:rPr lang="en-ZA" alt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betrokke</a:t>
            </a:r>
            <a:r>
              <a:rPr lang="en-ZA" alt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land/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plaas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endParaRPr lang="en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Watter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b="1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chemiese</a:t>
            </a:r>
            <a:r>
              <a:rPr lang="en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b="1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middels</a:t>
            </a:r>
            <a:r>
              <a:rPr lang="en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kan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ek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dit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mee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beheer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maw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beheer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strategie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r>
              <a:rPr lang="en-ZA" alt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nl-NL" alt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Oorweeg </a:t>
            </a:r>
            <a:r>
              <a:rPr lang="nl-NL" altLang="en-US" sz="20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watter onkruiddoder residue </a:t>
            </a:r>
            <a:r>
              <a:rPr lang="nl-NL" alt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die grond teenwoordig kan wees (beslis minder van ‘n rol in die Suid-Kaap</a:t>
            </a:r>
            <a:r>
              <a:rPr lang="nl-NL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).</a:t>
            </a:r>
            <a:endParaRPr lang="nl-NL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9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Keuses?</a:t>
            </a:r>
            <a:endParaRPr lang="en-ZA" altLang="en-US" sz="2800" b="1" dirty="0" smtClean="0">
              <a:solidFill>
                <a:srgbClr val="003399"/>
              </a:solidFill>
              <a:latin typeface="Century Gothic" panose="020B0502020202020204" pitchFamily="34" charset="0"/>
              <a:ea typeface="Adobe Arabic"/>
              <a:cs typeface="Adobe Arabic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24F4D-5016-437F-A9E1-A1974A8689EC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31750" name="Rectangle 1"/>
          <p:cNvSpPr>
            <a:spLocks noChangeArrowheads="1"/>
          </p:cNvSpPr>
          <p:nvPr/>
        </p:nvSpPr>
        <p:spPr bwMode="auto">
          <a:xfrm>
            <a:off x="457200" y="1430338"/>
            <a:ext cx="4906888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79388" indent="-179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Blip>
                <a:blip r:embed="rId5"/>
              </a:buBlip>
            </a:pP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Kies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nou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die </a:t>
            </a:r>
            <a:r>
              <a:rPr lang="en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groep van </a:t>
            </a:r>
            <a:r>
              <a:rPr lang="en-ZA" altLang="en-US" sz="2000" b="1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kultivars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bv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konvensioneel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 (</a:t>
            </a:r>
            <a:r>
              <a:rPr lang="en-ZA" altLang="en-US" sz="2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Clearfield</a:t>
            </a:r>
            <a:r>
              <a:rPr lang="en-ZA" altLang="en-US" sz="2000" baseline="30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ZA" altLang="en-US" sz="2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Imasamoks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tolerante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 </a:t>
            </a:r>
            <a:r>
              <a:rPr lang="en-ZA" altLang="en-US" sz="2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TT (</a:t>
            </a:r>
            <a:r>
              <a:rPr lang="en-ZA" altLang="en-US" sz="2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Triasien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tolerante</a:t>
            </a:r>
            <a:r>
              <a:rPr lang="en-ZA" alt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1" indent="0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None/>
            </a:pPr>
            <a:endParaRPr lang="en-ZA" altLang="en-US" sz="2000" dirty="0" smtClean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lvl="1" indent="0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None/>
            </a:pPr>
            <a:endParaRPr lang="en-ZA" altLang="en-US" sz="20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Kyk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kultivars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met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goeie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swartstamweerstand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binne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jou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ZA" alt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gekose</a:t>
            </a:r>
            <a:r>
              <a:rPr lang="en-ZA" alt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groep.</a:t>
            </a: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endParaRPr lang="en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endParaRPr lang="en-ZA" altLang="en-US" sz="2000" dirty="0" smtClean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endParaRPr lang="en-ZA" altLang="en-US" sz="200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Tx/>
              <a:buBlip>
                <a:blip r:embed="rId5"/>
              </a:buBlip>
            </a:pPr>
            <a:endParaRPr lang="en-ZA" altLang="en-US" sz="2000" dirty="0" smtClean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lvl="1" indent="0" algn="just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None/>
            </a:pPr>
            <a:endParaRPr lang="en-ZA" altLang="en-US" sz="2000" dirty="0" smtClean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12" y="1458905"/>
            <a:ext cx="3491880" cy="2618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12" y="4149080"/>
            <a:ext cx="3491880" cy="23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47602"/>
              </p:ext>
            </p:extLst>
          </p:nvPr>
        </p:nvGraphicFramePr>
        <p:xfrm>
          <a:off x="1" y="2"/>
          <a:ext cx="9143998" cy="6857997"/>
        </p:xfrm>
        <a:graphic>
          <a:graphicData uri="http://schemas.openxmlformats.org/drawingml/2006/table">
            <a:tbl>
              <a:tblPr firstRow="1" firstCol="1" bandRow="1"/>
              <a:tblGrid>
                <a:gridCol w="2980781"/>
                <a:gridCol w="2334886"/>
                <a:gridCol w="1959396"/>
                <a:gridCol w="1868935"/>
              </a:tblGrid>
              <a:tr h="1569425">
                <a:tc>
                  <a:txBody>
                    <a:bodyPr/>
                    <a:lstStyle/>
                    <a:p>
                      <a:pPr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endParaRPr lang="de-DE" sz="1600" b="1" kern="1200" dirty="0" smtClean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Kultivar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385623">
                            <a:shade val="30000"/>
                            <a:satMod val="115000"/>
                          </a:srgbClr>
                        </a:gs>
                        <a:gs pos="50000">
                          <a:srgbClr val="385623">
                            <a:shade val="67500"/>
                            <a:satMod val="115000"/>
                          </a:srgbClr>
                        </a:gs>
                        <a:gs pos="100000">
                          <a:srgbClr val="385623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af-ZA" sz="1600" b="1" dirty="0" smtClean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Swart-stam 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indeks 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385623">
                            <a:shade val="30000"/>
                            <a:satMod val="115000"/>
                          </a:srgbClr>
                        </a:gs>
                        <a:gs pos="50000">
                          <a:srgbClr val="385623">
                            <a:shade val="67500"/>
                            <a:satMod val="115000"/>
                          </a:srgbClr>
                        </a:gs>
                        <a:gs pos="100000">
                          <a:srgbClr val="385623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af-ZA" sz="1600" b="1" dirty="0" smtClean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Swartstamindeks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Jockey</a:t>
                      </a:r>
                      <a:r>
                        <a:rPr lang="af-ZA" sz="1600" b="1" baseline="3000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af-ZA" sz="1600" b="1" dirty="0" smtClean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Saltro</a:t>
                      </a:r>
                      <a:r>
                        <a:rPr lang="af-ZA" sz="1600" b="1" baseline="3000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Ilivo</a:t>
                      </a:r>
                      <a:r>
                        <a:rPr lang="af-ZA" sz="1600" b="1" baseline="3000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385623">
                            <a:shade val="30000"/>
                            <a:satMod val="115000"/>
                          </a:srgbClr>
                        </a:gs>
                        <a:gs pos="50000">
                          <a:srgbClr val="385623">
                            <a:shade val="67500"/>
                            <a:satMod val="115000"/>
                          </a:srgbClr>
                        </a:gs>
                        <a:gs pos="100000">
                          <a:srgbClr val="385623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af-ZA" sz="1600" b="1" dirty="0" smtClean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Swartstam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weerstandsgroep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385623">
                            <a:shade val="30000"/>
                            <a:satMod val="115000"/>
                          </a:srgbClr>
                        </a:gs>
                        <a:gs pos="50000">
                          <a:srgbClr val="385623">
                            <a:shade val="67500"/>
                            <a:satMod val="115000"/>
                          </a:srgbClr>
                        </a:gs>
                        <a:gs pos="100000">
                          <a:srgbClr val="385623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kern="1200" baseline="300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kern="1200" baseline="300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2016(j)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2705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CB Tango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af-ZA" sz="1600" kern="1200" baseline="300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af-ZA" sz="1600" kern="1200" baseline="300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2014(j)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Diamond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af-ZA" sz="1600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2020(jsi)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ABF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Quartz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kern="1200" baseline="300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2019(j)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ABD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44Y90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2020(jsi)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45Y91 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w-mw</a:t>
                      </a:r>
                      <a:r>
                        <a:rPr lang="af-ZA" sz="1600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2020(jsi)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43Y92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2020(i)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45Y93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2020(si)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BC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555 TT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af-ZA" sz="1600" kern="1200" baseline="300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kern="1200" baseline="300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2014(j)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559 TT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2020(s)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ABD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650 TT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ABD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2705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Alpha TT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mv-mw</a:t>
                      </a:r>
                      <a:r>
                        <a:rPr lang="af-ZA" sz="1600" baseline="3000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2018(j)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BF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62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350 TT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af-ZA" sz="1600" b="1" baseline="300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2020(jsi)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ABDF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48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24F4D-5016-437F-A9E1-A1974A8689EC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809821" y="3108524"/>
            <a:ext cx="683642" cy="1152129"/>
          </a:xfrm>
          <a:prstGeom prst="ellipse">
            <a:avLst/>
          </a:prstGeom>
          <a:noFill/>
          <a:ln>
            <a:solidFill>
              <a:srgbClr val="E7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9990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Aanpasbaarheid: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4" y="2708920"/>
            <a:ext cx="4574950" cy="3419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</p:pic>
      <p:pic>
        <p:nvPicPr>
          <p:cNvPr id="29698" name="Picture 2" descr="Dohne Merino  she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2245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09516"/>
              </p:ext>
            </p:extLst>
          </p:nvPr>
        </p:nvGraphicFramePr>
        <p:xfrm>
          <a:off x="0" y="2"/>
          <a:ext cx="9144001" cy="6857997"/>
        </p:xfrm>
        <a:graphic>
          <a:graphicData uri="http://schemas.openxmlformats.org/drawingml/2006/table">
            <a:tbl>
              <a:tblPr firstRow="1" firstCol="1" bandRow="1"/>
              <a:tblGrid>
                <a:gridCol w="1555675"/>
                <a:gridCol w="701309"/>
                <a:gridCol w="1562437"/>
                <a:gridCol w="2642171"/>
                <a:gridCol w="2682409"/>
              </a:tblGrid>
              <a:tr h="1569425">
                <a:tc>
                  <a:txBody>
                    <a:bodyPr/>
                    <a:lstStyle/>
                    <a:p>
                      <a:pPr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Kultivar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Tipe 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Jaar 1</a:t>
                      </a:r>
                      <a:r>
                        <a:rPr lang="af-ZA" sz="1600" b="1" baseline="300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toets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Groei-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periode 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Dae </a:t>
                      </a: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blom 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 &amp; 20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Dae tot </a:t>
                      </a: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eindblom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(Lang.)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2018 &amp; 19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Konv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2009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laat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laat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705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CB Tango 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Konv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2013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vroeg*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vroeg*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Diamond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Konv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Quartz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Konv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noProof="0" dirty="0" err="1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noProof="0" dirty="0" err="1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44Y90 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45Y91 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laat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laat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43Y92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5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45Y93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laat</a:t>
                      </a:r>
                      <a:r>
                        <a:rPr lang="af-ZA" sz="1600" baseline="300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laat</a:t>
                      </a:r>
                      <a:r>
                        <a:rPr lang="af-ZA" sz="1600" baseline="300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kern="1200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555 TT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TT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2011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559 TT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TT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medium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40862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650 TT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TT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medium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42705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Alpha TT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TT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err="1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</a:t>
                      </a: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462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Hyola</a:t>
                      </a:r>
                      <a:r>
                        <a:rPr lang="af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350 TT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TT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kern="1200" noProof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f-ZA" sz="1600" noProof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vroeg</a:t>
                      </a:r>
                      <a:endParaRPr lang="af-Z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2" marR="6226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348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B24F4D-5016-437F-A9E1-A1974A8689EC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029350"/>
              </p:ext>
            </p:extLst>
          </p:nvPr>
        </p:nvGraphicFramePr>
        <p:xfrm>
          <a:off x="177726" y="2668370"/>
          <a:ext cx="8714753" cy="3727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1489"/>
                </a:solidFill>
              </a:rPr>
              <a:t>Swartland: </a:t>
            </a:r>
            <a:r>
              <a:rPr lang="af-ZA" dirty="0" err="1" smtClean="0">
                <a:solidFill>
                  <a:srgbClr val="001489"/>
                </a:solidFill>
              </a:rPr>
              <a:t>Kultivargemiddeldes</a:t>
            </a:r>
            <a:endParaRPr lang="af-ZA" sz="1100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2018 PG MTEC 1 Departmental Engagement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11" name="Left Brace 10"/>
          <p:cNvSpPr/>
          <p:nvPr/>
        </p:nvSpPr>
        <p:spPr>
          <a:xfrm rot="5400000">
            <a:off x="1750772" y="1322961"/>
            <a:ext cx="383196" cy="2085557"/>
          </a:xfrm>
          <a:prstGeom prst="lef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eft Brace 13"/>
          <p:cNvSpPr/>
          <p:nvPr/>
        </p:nvSpPr>
        <p:spPr>
          <a:xfrm rot="5400000">
            <a:off x="4447282" y="953074"/>
            <a:ext cx="432048" cy="1927516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8666" y="1624444"/>
            <a:ext cx="179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b="1" dirty="0" err="1" smtClean="0"/>
              <a:t>Konvensionele</a:t>
            </a:r>
            <a:r>
              <a:rPr lang="en-ZA" sz="1600" b="1" dirty="0" smtClean="0"/>
              <a:t> (+13%)</a:t>
            </a:r>
            <a:endParaRPr lang="en-ZA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99150" y="1277475"/>
            <a:ext cx="212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b="1" dirty="0" smtClean="0"/>
              <a:t>CL (+22%)</a:t>
            </a:r>
            <a:endParaRPr lang="en-ZA" sz="1600" b="1" dirty="0"/>
          </a:p>
        </p:txBody>
      </p:sp>
      <p:sp>
        <p:nvSpPr>
          <p:cNvPr id="19" name="Oval 18"/>
          <p:cNvSpPr/>
          <p:nvPr/>
        </p:nvSpPr>
        <p:spPr>
          <a:xfrm>
            <a:off x="4355976" y="3087794"/>
            <a:ext cx="921977" cy="678188"/>
          </a:xfrm>
          <a:prstGeom prst="ellipse">
            <a:avLst/>
          </a:prstGeom>
          <a:noFill/>
          <a:ln>
            <a:solidFill>
              <a:srgbClr val="B512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47864" y="2886603"/>
            <a:ext cx="921977" cy="6781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39197" y="3309372"/>
            <a:ext cx="849360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9592" y="2950546"/>
            <a:ext cx="1008112" cy="5386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7070566" y="1348313"/>
            <a:ext cx="432048" cy="2808312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16559" y="2167844"/>
            <a:ext cx="212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1600" b="1" dirty="0" smtClean="0"/>
              <a:t>TT</a:t>
            </a:r>
            <a:endParaRPr lang="en-ZA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3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85863"/>
            <a:ext cx="9285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98463"/>
            <a:ext cx="1665287" cy="5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ZA" altLang="en-US" sz="2800" b="1" dirty="0" err="1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Opbrengs</a:t>
            </a:r>
            <a:r>
              <a:rPr lang="en-ZA" altLang="en-US" sz="2800" b="1" dirty="0" smtClean="0">
                <a:solidFill>
                  <a:srgbClr val="003399"/>
                </a:solidFill>
                <a:latin typeface="Century Gothic" panose="020B0502020202020204" pitchFamily="34" charset="0"/>
                <a:ea typeface="Adobe Arabic"/>
                <a:cs typeface="Adobe Arabic"/>
              </a:rPr>
              <a:t> 2018-2020: Swartland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62C65F-51B3-4CCE-8761-F0103B3D0C53}" type="slidenum">
              <a:rPr lang="en-ZA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ZA" altLang="en-US" sz="1200" smtClean="0">
              <a:solidFill>
                <a:srgbClr val="89898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14839"/>
              </p:ext>
            </p:extLst>
          </p:nvPr>
        </p:nvGraphicFramePr>
        <p:xfrm>
          <a:off x="0" y="21457"/>
          <a:ext cx="9144000" cy="6836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3712"/>
                <a:gridCol w="956634"/>
                <a:gridCol w="956634"/>
                <a:gridCol w="956634"/>
                <a:gridCol w="1563182"/>
                <a:gridCol w="393848"/>
                <a:gridCol w="1869508"/>
                <a:gridCol w="393848"/>
              </a:tblGrid>
              <a:tr h="3900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600" dirty="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en-ZA" sz="1600" dirty="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en-ZA" sz="160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en-ZA" sz="160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</a:rPr>
                        <a:t>2018-2020</a:t>
                      </a:r>
                      <a:endParaRPr lang="en-ZA" sz="160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60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</a:rPr>
                        <a:t>2019 &amp; 2020</a:t>
                      </a:r>
                      <a:endParaRPr lang="en-ZA" sz="160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600">
                        <a:solidFill>
                          <a:srgbClr val="538135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</a:tr>
              <a:tr h="3790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Quartz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Diamond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CB Tango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50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Konv. Gem.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44Y90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45Y91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43Y92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45Y93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0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 Gem.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Alpha TT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350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650 TT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559 TT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555 TT 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2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580 CT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 Gem.</a:t>
                      </a:r>
                      <a:endParaRPr lang="en-ZA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f-ZA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2123728" y="2708919"/>
            <a:ext cx="1872208" cy="360041"/>
          </a:xfrm>
          <a:prstGeom prst="ellipse">
            <a:avLst/>
          </a:prstGeom>
          <a:noFill/>
          <a:ln>
            <a:solidFill>
              <a:srgbClr val="B512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87824" y="3470233"/>
            <a:ext cx="1008112" cy="360041"/>
          </a:xfrm>
          <a:prstGeom prst="ellipse">
            <a:avLst/>
          </a:prstGeom>
          <a:noFill/>
          <a:ln>
            <a:solidFill>
              <a:srgbClr val="B512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51720" y="1556554"/>
            <a:ext cx="2880320" cy="360041"/>
          </a:xfrm>
          <a:prstGeom prst="ellipse">
            <a:avLst/>
          </a:prstGeom>
          <a:noFill/>
          <a:ln>
            <a:solidFill>
              <a:srgbClr val="B512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5" val="n/h/r1zNZ+uLfX4pvKHBZZMsZqKpVmQp"/>
  <p:tag name="SMARTBOX_SB2" val="4EA1ZNr7a5lNBMyQCX9x/TKDuKOrxNs8"/>
  <p:tag name="THINKCELLPRESENTATIONDONOTDELETE" val="&lt;?xml version=&quot;1.0&quot; encoding=&quot;UTF-16&quot; standalone=&quot;yes&quot;?&gt;&#10;&lt;root reqver=&quot;17839&quot;&gt;&lt;version val=&quot;2107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2.71000000000000000000E+000&quot;&gt;&lt;m_ppcolschidx val=&quot;0&quot;/&gt;&lt;m_rgb r=&quot;0&quot; g=&quot;32&quot; b=&quot;9b&quot;/&gt;&lt;/elem&gt;&lt;elem m_fUsage=&quot;7.29000000000000090000E-001&quot;&gt;&lt;m_ppcolschidx val=&quot;0&quot;/&gt;&lt;m_rgb r=&quot;0&quot; g=&quot;96&quot; b=&quot;33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68"/>
  <p:tag name="SMARTBOX_SB1" val="yPDc+YGAsVDnrAdBfm5OLomapWE3kVAqh9b2jawd28kRYNSZ2VM9Zq8jLnRQsKd+zm3flYlSQ3N6EyKkSMGAbtXZPDAgzPCqp12cLtaehhktX0tL2QJLqhJXT50rTZFve8mXKum9VLtDf8/Ef4PJE20Wfd9sEmg5jcWpaEZMyas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snTsFZ8Y/CBJMgu9y8Dq8/H4Owf5ZP/3"/>
  <p:tag name="SMARTBOX_SB8" val="0iCA1Z23kaaMiGZOE1yeGg=="/>
  <p:tag name="SMARTBOX_SB7" val="U8/1IBd/oCkOa3RV9JIGzg==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O2Vd6MXRoifyZCe/2HTGZDJFxwOFL/KH"/>
  <p:tag name="SMARTBOX_SB8" val="Es6JW/9cS2ChI5Uc8le8Fw=="/>
  <p:tag name="SMARTBOX_SB7" val="Jtje7kfpIdLhgaWEM9Z7gw==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ExV0lgmBfxs4p/Ctn6PAZzkJrxNZh9dP"/>
  <p:tag name="SMARTBOX_SB8" val="TGX+G0PGAnUARCSWBtSV8A=="/>
  <p:tag name="SMARTBOX_SB7" val="QCFeyGRrGmX3AMjrtsQnCw==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O2Vd6MXRoifyZCe/2HTGZDJFxwOFL/KH"/>
  <p:tag name="SMARTBOX_SB8" val="Es6JW/9cS2ChI5Uc8le8Fw=="/>
  <p:tag name="SMARTBOX_SB7" val="Jtje7kfpIdLhgaWEM9Z7gw=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heme/theme1.xml><?xml version="1.0" encoding="utf-8"?>
<a:theme xmlns:a="http://schemas.openxmlformats.org/drawingml/2006/main" name="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WCG-New PPT Master-01112012</Template>
  <TotalTime>43951</TotalTime>
  <Words>1398</Words>
  <Application>Microsoft Office PowerPoint</Application>
  <PresentationFormat>On-screen Show (4:3)</PresentationFormat>
  <Paragraphs>587</Paragraphs>
  <Slides>23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Adobe Arabic</vt:lpstr>
      <vt:lpstr>Arial</vt:lpstr>
      <vt:lpstr>Calibri</vt:lpstr>
      <vt:lpstr>Century Gothic</vt:lpstr>
      <vt:lpstr>Times New Roman</vt:lpstr>
      <vt:lpstr>WCG-PPT Master-121022-amc</vt:lpstr>
      <vt:lpstr>Office Theme</vt:lpstr>
      <vt:lpstr>1_Office Theme</vt:lpstr>
      <vt:lpstr>1_WCG-PPT Master-121022-amc</vt:lpstr>
      <vt:lpstr>2_WCG-PPT Master-121022-amc</vt:lpstr>
      <vt:lpstr>3_WCG-PPT Master-121022-amc</vt:lpstr>
      <vt:lpstr>4_WCG-PPT Master-121022-amc</vt:lpstr>
      <vt:lpstr>think-cell Slide</vt:lpstr>
      <vt:lpstr>PowerPoint Presentation</vt:lpstr>
      <vt:lpstr>Hoe kies ek my kultivar?</vt:lpstr>
      <vt:lpstr>Wat is die belangrike vrae?</vt:lpstr>
      <vt:lpstr>Keuses?</vt:lpstr>
      <vt:lpstr>PowerPoint Presentation</vt:lpstr>
      <vt:lpstr>Aanpasbaarheid:</vt:lpstr>
      <vt:lpstr>PowerPoint Presentation</vt:lpstr>
      <vt:lpstr>Swartland: Kultivargemiddeldes</vt:lpstr>
      <vt:lpstr>Opbrengs 2018-2020: Swartland</vt:lpstr>
      <vt:lpstr>Aanpasbaarheid:</vt:lpstr>
      <vt:lpstr>Kom ons kyk terug na 2020 en vroeër:</vt:lpstr>
      <vt:lpstr>Kan ek die seisoen se potensiaal benut? 2020</vt:lpstr>
      <vt:lpstr>Kan ek die seisoen se potensiaal benut? 2019</vt:lpstr>
      <vt:lpstr>Kan ek die seisoen se potensiaal benut? 2018</vt:lpstr>
      <vt:lpstr>Drie seisoen </vt:lpstr>
      <vt:lpstr>Reënval tydens en na blom (60 dae) &amp; gemiddelde temperatuur:</vt:lpstr>
      <vt:lpstr>Reënval tydens en na blom (60 dae):</vt:lpstr>
      <vt:lpstr>Saaidatum:</vt:lpstr>
      <vt:lpstr>Saaidatum:</vt:lpstr>
      <vt:lpstr>Opsomming:</vt:lpstr>
      <vt:lpstr>Opsomming: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Sylvanus du Plessis</dc:creator>
  <cp:keywords>POTX</cp:keywords>
  <cp:lastModifiedBy>Lombard, Piet</cp:lastModifiedBy>
  <cp:revision>432</cp:revision>
  <cp:lastPrinted>2020-02-10T12:18:58Z</cp:lastPrinted>
  <dcterms:created xsi:type="dcterms:W3CDTF">2017-07-31T06:28:37Z</dcterms:created>
  <dcterms:modified xsi:type="dcterms:W3CDTF">2021-05-27T18:13:42Z</dcterms:modified>
  <cp:category>CI</cp:category>
</cp:coreProperties>
</file>